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handoutMasterIdLst>
    <p:handoutMasterId r:id="rId51"/>
  </p:handoutMasterIdLst>
  <p:sldIdLst>
    <p:sldId id="344" r:id="rId3"/>
    <p:sldId id="572" r:id="rId4"/>
    <p:sldId id="629" r:id="rId5"/>
    <p:sldId id="630" r:id="rId6"/>
    <p:sldId id="612" r:id="rId7"/>
    <p:sldId id="571" r:id="rId8"/>
    <p:sldId id="632" r:id="rId9"/>
    <p:sldId id="633" r:id="rId10"/>
    <p:sldId id="468" r:id="rId11"/>
    <p:sldId id="619" r:id="rId12"/>
    <p:sldId id="627" r:id="rId13"/>
    <p:sldId id="616" r:id="rId14"/>
    <p:sldId id="618" r:id="rId15"/>
    <p:sldId id="637" r:id="rId16"/>
    <p:sldId id="638" r:id="rId17"/>
    <p:sldId id="640" r:id="rId18"/>
    <p:sldId id="639" r:id="rId19"/>
    <p:sldId id="620" r:id="rId20"/>
    <p:sldId id="651" r:id="rId21"/>
    <p:sldId id="652" r:id="rId22"/>
    <p:sldId id="653" r:id="rId23"/>
    <p:sldId id="654" r:id="rId24"/>
    <p:sldId id="655" r:id="rId25"/>
    <p:sldId id="656" r:id="rId26"/>
    <p:sldId id="657" r:id="rId27"/>
    <p:sldId id="658" r:id="rId28"/>
    <p:sldId id="536" r:id="rId29"/>
    <p:sldId id="617" r:id="rId30"/>
    <p:sldId id="624" r:id="rId31"/>
    <p:sldId id="625" r:id="rId32"/>
    <p:sldId id="631" r:id="rId33"/>
    <p:sldId id="634" r:id="rId34"/>
    <p:sldId id="635" r:id="rId35"/>
    <p:sldId id="644" r:id="rId36"/>
    <p:sldId id="650" r:id="rId37"/>
    <p:sldId id="641" r:id="rId38"/>
    <p:sldId id="642" r:id="rId39"/>
    <p:sldId id="643" r:id="rId40"/>
    <p:sldId id="488" r:id="rId41"/>
    <p:sldId id="628" r:id="rId42"/>
    <p:sldId id="648" r:id="rId43"/>
    <p:sldId id="645" r:id="rId44"/>
    <p:sldId id="646" r:id="rId45"/>
    <p:sldId id="649" r:id="rId46"/>
    <p:sldId id="564" r:id="rId47"/>
    <p:sldId id="626" r:id="rId48"/>
    <p:sldId id="491" r:id="rId49"/>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ap" initials="A" lastIdx="7" clrIdx="0">
    <p:extLst>
      <p:ext uri="{19B8F6BF-5375-455C-9EA6-DF929625EA0E}">
        <p15:presenceInfo xmlns:p15="http://schemas.microsoft.com/office/powerpoint/2012/main" userId="Aleap" providerId="None"/>
      </p:ext>
    </p:extLst>
  </p:cmAuthor>
  <p:cmAuthor id="2" name="Aleap" initials="A [2]" lastIdx="3" clrIdx="1">
    <p:extLst>
      <p:ext uri="{19B8F6BF-5375-455C-9EA6-DF929625EA0E}">
        <p15:presenceInfo xmlns:p15="http://schemas.microsoft.com/office/powerpoint/2012/main" userId="c9cccf1d8e15bb91" providerId="Windows Live"/>
      </p:ext>
    </p:extLst>
  </p:cmAuthor>
  <p:cmAuthor id="3" name="Aleap" initials="A [3]" lastIdx="1" clrIdx="2">
    <p:extLst>
      <p:ext uri="{19B8F6BF-5375-455C-9EA6-DF929625EA0E}">
        <p15:presenceInfo xmlns:p15="http://schemas.microsoft.com/office/powerpoint/2012/main" userId="3beb7c5ccbff30e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9C4"/>
    <a:srgbClr val="DA5269"/>
    <a:srgbClr val="4BAB92"/>
    <a:srgbClr val="F2DAED"/>
    <a:srgbClr val="000000"/>
    <a:srgbClr val="E0A7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8" autoAdjust="0"/>
    <p:restoredTop sz="87868" autoAdjust="0"/>
  </p:normalViewPr>
  <p:slideViewPr>
    <p:cSldViewPr snapToGrid="0">
      <p:cViewPr varScale="1">
        <p:scale>
          <a:sx n="56" d="100"/>
          <a:sy n="56" d="100"/>
        </p:scale>
        <p:origin x="1032" y="56"/>
      </p:cViewPr>
      <p:guideLst/>
    </p:cSldViewPr>
  </p:slideViewPr>
  <p:notesTextViewPr>
    <p:cViewPr>
      <p:scale>
        <a:sx n="3" d="2"/>
        <a:sy n="3" d="2"/>
      </p:scale>
      <p:origin x="0" y="-328"/>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8059AA8-A74E-466E-BB6C-F3DBE0E35514}" type="datetimeFigureOut">
              <a:rPr lang="fr-BE" smtClean="0"/>
              <a:t>21-05-24</a:t>
            </a:fld>
            <a:endParaRPr lang="fr-BE"/>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fr-BE" smtClean="0"/>
              <a:t>Aleap - 10/05/2023</a:t>
            </a:r>
            <a:endParaRPr lang="fr-BE"/>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1A5E185-16D3-419B-AEB2-2E5D396DAE4B}" type="slidenum">
              <a:rPr lang="fr-BE" smtClean="0"/>
              <a:t>‹N°›</a:t>
            </a:fld>
            <a:endParaRPr lang="fr-BE"/>
          </a:p>
        </p:txBody>
      </p:sp>
    </p:spTree>
    <p:extLst>
      <p:ext uri="{BB962C8B-B14F-4D97-AF65-F5344CB8AC3E}">
        <p14:creationId xmlns:p14="http://schemas.microsoft.com/office/powerpoint/2010/main" val="18846197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8D00029-62EC-400B-878A-F44F2C78B0E0}" type="datetimeFigureOut">
              <a:rPr lang="fr-BE" smtClean="0"/>
              <a:t>21-05-24</a:t>
            </a:fld>
            <a:endParaRPr lang="fr-BE"/>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fr-BE" smtClean="0"/>
              <a:t>Aleap - 10/05/2023</a:t>
            </a:r>
            <a:endParaRPr lang="fr-BE"/>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B7F3324-989B-4448-9BFE-4BADBE19971E}" type="slidenum">
              <a:rPr lang="fr-BE" smtClean="0"/>
              <a:t>‹N°›</a:t>
            </a:fld>
            <a:endParaRPr lang="fr-BE"/>
          </a:p>
        </p:txBody>
      </p:sp>
    </p:spTree>
    <p:extLst>
      <p:ext uri="{BB962C8B-B14F-4D97-AF65-F5344CB8AC3E}">
        <p14:creationId xmlns:p14="http://schemas.microsoft.com/office/powerpoint/2010/main" val="419837884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igue-enseignement.be/education-enseignement/articles/dossier/la-ludopedagogie-au-coeur-des-apprentissages-des-secteur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ligue-enseignement.be/education-enseignement/articles/dossier/la-ludopedagogie-au-coeur-des-apprentissages-des-secteurs#_ftn17"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solidFill>
                  <a:srgbClr val="00B050"/>
                </a:solidFill>
              </a:rPr>
              <a:t>Marie – 9h à 9h25 :</a:t>
            </a:r>
          </a:p>
          <a:p>
            <a:r>
              <a:rPr lang="fr-FR" dirty="0" smtClean="0">
                <a:solidFill>
                  <a:srgbClr val="00B050"/>
                </a:solidFill>
              </a:rPr>
              <a:t>Rappel des objectifs et timing de la journée + demander les besoins pour établir les règles de fonctionnement du groupe </a:t>
            </a:r>
          </a:p>
          <a:p>
            <a:endParaRPr lang="fr-FR" dirty="0" smtClean="0">
              <a:solidFill>
                <a:srgbClr val="00B050"/>
              </a:solidFill>
            </a:endParaRPr>
          </a:p>
          <a:p>
            <a:r>
              <a:rPr lang="fr-FR" dirty="0" smtClean="0">
                <a:solidFill>
                  <a:srgbClr val="00B050"/>
                </a:solidFill>
              </a:rPr>
              <a:t>Expérimentation d’un brise-glace</a:t>
            </a:r>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2</a:t>
            </a:fld>
            <a:endParaRPr lang="fr-BE"/>
          </a:p>
        </p:txBody>
      </p:sp>
    </p:spTree>
    <p:extLst>
      <p:ext uri="{BB962C8B-B14F-4D97-AF65-F5344CB8AC3E}">
        <p14:creationId xmlns:p14="http://schemas.microsoft.com/office/powerpoint/2010/main" val="2247858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auto"/>
            <a:r>
              <a:rPr lang="fr-FR" sz="1200" dirty="0" smtClean="0"/>
              <a:t>On laisse le slide vide pour les laisser amener leurs éléments. </a:t>
            </a:r>
          </a:p>
          <a:p>
            <a:pPr fontAlgn="auto"/>
            <a:endParaRPr lang="fr-FR" sz="1200" dirty="0" smtClean="0"/>
          </a:p>
          <a:p>
            <a:pPr fontAlgn="auto"/>
            <a:r>
              <a:rPr lang="fr-FR" sz="1200" dirty="0" smtClean="0"/>
              <a:t>Si jamais nos idées ne sont</a:t>
            </a:r>
            <a:r>
              <a:rPr lang="fr-FR" sz="1200" baseline="0" dirty="0" smtClean="0"/>
              <a:t> pas sorties, nous pouvons ajouter ceci : </a:t>
            </a:r>
            <a:endParaRPr lang="fr-FR" sz="1200" b="1" i="0" kern="1200" dirty="0" smtClean="0">
              <a:solidFill>
                <a:schemeClr val="tx1"/>
              </a:solidFill>
              <a:effectLst/>
              <a:latin typeface="+mn-lt"/>
              <a:ea typeface="+mn-ea"/>
              <a:cs typeface="+mn-cs"/>
            </a:endParaRPr>
          </a:p>
          <a:p>
            <a:pPr fontAlgn="auto"/>
            <a:r>
              <a:rPr lang="fr-FR" sz="1200" b="1" i="0" kern="1200" dirty="0" smtClean="0">
                <a:solidFill>
                  <a:schemeClr val="tx1"/>
                </a:solidFill>
                <a:effectLst/>
                <a:latin typeface="+mn-lt"/>
                <a:ea typeface="+mn-ea"/>
                <a:cs typeface="+mn-cs"/>
              </a:rPr>
              <a:t>Considérer le nombre de participants</a:t>
            </a:r>
            <a:r>
              <a:rPr lang="fr-FR" sz="1200" b="0" i="0" kern="1200" dirty="0" smtClean="0">
                <a:solidFill>
                  <a:schemeClr val="tx1"/>
                </a:solidFill>
                <a:effectLst/>
                <a:latin typeface="+mn-lt"/>
                <a:ea typeface="+mn-ea"/>
                <a:cs typeface="+mn-cs"/>
              </a:rPr>
              <a:t> : adaptez l'</a:t>
            </a:r>
            <a:r>
              <a:rPr lang="fr-FR" sz="1200" b="0" i="0" kern="1200" dirty="0" err="1" smtClean="0">
                <a:solidFill>
                  <a:schemeClr val="tx1"/>
                </a:solidFill>
                <a:effectLst/>
                <a:latin typeface="+mn-lt"/>
                <a:ea typeface="+mn-ea"/>
                <a:cs typeface="+mn-cs"/>
              </a:rPr>
              <a:t>icebreaker</a:t>
            </a:r>
            <a:r>
              <a:rPr lang="fr-FR" sz="1200" b="0" i="0" kern="1200" dirty="0" smtClean="0">
                <a:solidFill>
                  <a:schemeClr val="tx1"/>
                </a:solidFill>
                <a:effectLst/>
                <a:latin typeface="+mn-lt"/>
                <a:ea typeface="+mn-ea"/>
                <a:cs typeface="+mn-cs"/>
              </a:rPr>
              <a:t> au nombre de participants pour garantir la participation de tous. Pour les grandes équipes, des activités qui se déroulent en petits groupes ou en binômes peuvent être plus efficaces.</a:t>
            </a:r>
          </a:p>
          <a:p>
            <a:pPr fontAlgn="auto"/>
            <a:r>
              <a:rPr lang="fr-FR" sz="1200" b="1" i="0" kern="1200" dirty="0" smtClean="0">
                <a:solidFill>
                  <a:schemeClr val="tx1"/>
                </a:solidFill>
                <a:effectLst/>
                <a:latin typeface="+mn-lt"/>
                <a:ea typeface="+mn-ea"/>
                <a:cs typeface="+mn-cs"/>
              </a:rPr>
              <a:t>Sélectionner des activités ludiques et pertinentes</a:t>
            </a:r>
            <a:r>
              <a:rPr lang="fr-FR" sz="1200" b="0" i="0" kern="1200" dirty="0" smtClean="0">
                <a:solidFill>
                  <a:schemeClr val="tx1"/>
                </a:solidFill>
                <a:effectLst/>
                <a:latin typeface="+mn-lt"/>
                <a:ea typeface="+mn-ea"/>
                <a:cs typeface="+mn-cs"/>
              </a:rPr>
              <a:t> : choisissez des </a:t>
            </a:r>
            <a:r>
              <a:rPr lang="fr-FR" sz="1200" b="0" i="0" kern="1200" dirty="0" err="1" smtClean="0">
                <a:solidFill>
                  <a:schemeClr val="tx1"/>
                </a:solidFill>
                <a:effectLst/>
                <a:latin typeface="+mn-lt"/>
                <a:ea typeface="+mn-ea"/>
                <a:cs typeface="+mn-cs"/>
              </a:rPr>
              <a:t>icebreakers</a:t>
            </a:r>
            <a:r>
              <a:rPr lang="fr-FR" sz="1200" b="0" i="0" kern="1200" dirty="0" smtClean="0">
                <a:solidFill>
                  <a:schemeClr val="tx1"/>
                </a:solidFill>
                <a:effectLst/>
                <a:latin typeface="+mn-lt"/>
                <a:ea typeface="+mn-ea"/>
                <a:cs typeface="+mn-cs"/>
              </a:rPr>
              <a:t> qui non seulement détendent l'atmosphère, mais sont également pertinents pour le but de la réunion. Des activités ludiques favorisent un état d’esprit positif et dynamique.</a:t>
            </a:r>
          </a:p>
          <a:p>
            <a:pPr fontAlgn="auto"/>
            <a:r>
              <a:rPr lang="fr-FR" sz="1200" b="1" i="0" kern="1200" dirty="0" smtClean="0">
                <a:solidFill>
                  <a:schemeClr val="tx1"/>
                </a:solidFill>
                <a:effectLst/>
                <a:latin typeface="+mn-lt"/>
                <a:ea typeface="+mn-ea"/>
                <a:cs typeface="+mn-cs"/>
              </a:rPr>
              <a:t>Faciliter un tour de rôle </a:t>
            </a:r>
            <a:r>
              <a:rPr lang="fr-FR" sz="1200" b="0" i="0" kern="1200" dirty="0" smtClean="0">
                <a:solidFill>
                  <a:schemeClr val="tx1"/>
                </a:solidFill>
                <a:effectLst/>
                <a:latin typeface="+mn-lt"/>
                <a:ea typeface="+mn-ea"/>
                <a:cs typeface="+mn-cs"/>
              </a:rPr>
              <a:t>: assurez-vous que chaque participant ait l'opportunité de s'exprimer. Cela peut se faire en organisant un tour de rôle, où chacun partage une pensée, une idée ou répond à une question.</a:t>
            </a:r>
          </a:p>
          <a:p>
            <a:pPr fontAlgn="auto"/>
            <a:r>
              <a:rPr lang="fr-FR" sz="1200" b="1" i="0" kern="1200" dirty="0" smtClean="0">
                <a:solidFill>
                  <a:schemeClr val="tx1"/>
                </a:solidFill>
                <a:effectLst/>
                <a:latin typeface="+mn-lt"/>
                <a:ea typeface="+mn-ea"/>
                <a:cs typeface="+mn-cs"/>
              </a:rPr>
              <a:t>Commencer par des </a:t>
            </a:r>
            <a:r>
              <a:rPr lang="fr-FR" sz="1200" b="1" i="0" kern="1200" dirty="0" err="1" smtClean="0">
                <a:solidFill>
                  <a:schemeClr val="tx1"/>
                </a:solidFill>
                <a:effectLst/>
                <a:latin typeface="+mn-lt"/>
                <a:ea typeface="+mn-ea"/>
                <a:cs typeface="+mn-cs"/>
              </a:rPr>
              <a:t>icebreakers</a:t>
            </a:r>
            <a:r>
              <a:rPr lang="fr-FR" sz="1200" b="1" i="0" kern="1200" dirty="0" smtClean="0">
                <a:solidFill>
                  <a:schemeClr val="tx1"/>
                </a:solidFill>
                <a:effectLst/>
                <a:latin typeface="+mn-lt"/>
                <a:ea typeface="+mn-ea"/>
                <a:cs typeface="+mn-cs"/>
              </a:rPr>
              <a:t> en début de réunion</a:t>
            </a:r>
            <a:r>
              <a:rPr lang="fr-FR" sz="1200" b="0" i="0" kern="1200" dirty="0" smtClean="0">
                <a:solidFill>
                  <a:schemeClr val="tx1"/>
                </a:solidFill>
                <a:effectLst/>
                <a:latin typeface="+mn-lt"/>
                <a:ea typeface="+mn-ea"/>
                <a:cs typeface="+mn-cs"/>
              </a:rPr>
              <a:t> : intégrer un </a:t>
            </a:r>
            <a:r>
              <a:rPr lang="fr-FR" sz="1200" b="0" i="0" kern="1200" dirty="0" err="1" smtClean="0">
                <a:solidFill>
                  <a:schemeClr val="tx1"/>
                </a:solidFill>
                <a:effectLst/>
                <a:latin typeface="+mn-lt"/>
                <a:ea typeface="+mn-ea"/>
                <a:cs typeface="+mn-cs"/>
              </a:rPr>
              <a:t>icebreaker</a:t>
            </a:r>
            <a:r>
              <a:rPr lang="fr-FR" sz="1200" b="0" i="0" kern="1200" dirty="0" smtClean="0">
                <a:solidFill>
                  <a:schemeClr val="tx1"/>
                </a:solidFill>
                <a:effectLst/>
                <a:latin typeface="+mn-lt"/>
                <a:ea typeface="+mn-ea"/>
                <a:cs typeface="+mn-cs"/>
              </a:rPr>
              <a:t> au début de la réunion aide à mettre tout le monde à l'aise et à préparer le terrain pour une collaboration efficace.</a:t>
            </a:r>
          </a:p>
          <a:p>
            <a:pPr fontAlgn="auto"/>
            <a:r>
              <a:rPr lang="fr-FR" sz="1200" b="1" i="0" kern="1200" dirty="0" smtClean="0">
                <a:solidFill>
                  <a:schemeClr val="tx1"/>
                </a:solidFill>
                <a:effectLst/>
                <a:latin typeface="+mn-lt"/>
                <a:ea typeface="+mn-ea"/>
                <a:cs typeface="+mn-cs"/>
              </a:rPr>
              <a:t>Utiliser des post-it pour les </a:t>
            </a:r>
            <a:r>
              <a:rPr lang="fr-FR" sz="1200" b="1" i="0" kern="1200" dirty="0" err="1" smtClean="0">
                <a:solidFill>
                  <a:schemeClr val="tx1"/>
                </a:solidFill>
                <a:effectLst/>
                <a:latin typeface="+mn-lt"/>
                <a:ea typeface="+mn-ea"/>
                <a:cs typeface="+mn-cs"/>
              </a:rPr>
              <a:t>icebreakers</a:t>
            </a:r>
            <a:r>
              <a:rPr lang="fr-FR" sz="1200" b="1" i="0" kern="1200" dirty="0" smtClean="0">
                <a:solidFill>
                  <a:schemeClr val="tx1"/>
                </a:solidFill>
                <a:effectLst/>
                <a:latin typeface="+mn-lt"/>
                <a:ea typeface="+mn-ea"/>
                <a:cs typeface="+mn-cs"/>
              </a:rPr>
              <a:t> en présentiel </a:t>
            </a:r>
            <a:r>
              <a:rPr lang="fr-FR" sz="1200" b="0" i="0" kern="1200" dirty="0" smtClean="0">
                <a:solidFill>
                  <a:schemeClr val="tx1"/>
                </a:solidFill>
                <a:effectLst/>
                <a:latin typeface="+mn-lt"/>
                <a:ea typeface="+mn-ea"/>
                <a:cs typeface="+mn-cs"/>
              </a:rPr>
              <a:t>: pour les réunions en présentiel, l'utilisation de post-</a:t>
            </a:r>
            <a:r>
              <a:rPr lang="fr-FR" sz="1200" b="0" i="0" kern="1200" dirty="0" err="1" smtClean="0">
                <a:solidFill>
                  <a:schemeClr val="tx1"/>
                </a:solidFill>
                <a:effectLst/>
                <a:latin typeface="+mn-lt"/>
                <a:ea typeface="+mn-ea"/>
                <a:cs typeface="+mn-cs"/>
              </a:rPr>
              <a:t>its</a:t>
            </a:r>
            <a:r>
              <a:rPr lang="fr-FR" sz="1200" b="0" i="0" kern="1200" dirty="0" smtClean="0">
                <a:solidFill>
                  <a:schemeClr val="tx1"/>
                </a:solidFill>
                <a:effectLst/>
                <a:latin typeface="+mn-lt"/>
                <a:ea typeface="+mn-ea"/>
                <a:cs typeface="+mn-cs"/>
              </a:rPr>
              <a:t> peut ajouter un élément interactif et visuel, stimulant ainsi la participation et l'engagement.</a:t>
            </a:r>
          </a:p>
          <a:p>
            <a:pPr fontAlgn="auto"/>
            <a:r>
              <a:rPr lang="fr-FR" sz="1200" b="1" i="0" kern="1200" dirty="0" smtClean="0">
                <a:solidFill>
                  <a:schemeClr val="tx1"/>
                </a:solidFill>
                <a:effectLst/>
                <a:latin typeface="+mn-lt"/>
                <a:ea typeface="+mn-ea"/>
                <a:cs typeface="+mn-cs"/>
              </a:rPr>
              <a:t>Encourager la cohésion de groupe</a:t>
            </a:r>
            <a:r>
              <a:rPr lang="fr-FR" sz="1200" b="0" i="0" kern="1200" dirty="0" smtClean="0">
                <a:solidFill>
                  <a:schemeClr val="tx1"/>
                </a:solidFill>
                <a:effectLst/>
                <a:latin typeface="+mn-lt"/>
                <a:ea typeface="+mn-ea"/>
                <a:cs typeface="+mn-cs"/>
              </a:rPr>
              <a:t> : les </a:t>
            </a:r>
            <a:r>
              <a:rPr lang="fr-FR" sz="1200" b="0" i="0" kern="1200" dirty="0" err="1" smtClean="0">
                <a:solidFill>
                  <a:schemeClr val="tx1"/>
                </a:solidFill>
                <a:effectLst/>
                <a:latin typeface="+mn-lt"/>
                <a:ea typeface="+mn-ea"/>
                <a:cs typeface="+mn-cs"/>
              </a:rPr>
              <a:t>icebreakers</a:t>
            </a:r>
            <a:r>
              <a:rPr lang="fr-FR" sz="1200" b="0" i="0" kern="1200" dirty="0" smtClean="0">
                <a:solidFill>
                  <a:schemeClr val="tx1"/>
                </a:solidFill>
                <a:effectLst/>
                <a:latin typeface="+mn-lt"/>
                <a:ea typeface="+mn-ea"/>
                <a:cs typeface="+mn-cs"/>
              </a:rPr>
              <a:t> doivent être vus comme un moyen de renforcer la cohésion, en aidant les membres de l'équipe à mieux se connaître et à apprécier leurs collègues.</a:t>
            </a:r>
          </a:p>
          <a:p>
            <a:pPr fontAlgn="auto"/>
            <a:r>
              <a:rPr lang="fr-FR" sz="1200" b="1" i="0" kern="1200" dirty="0" smtClean="0">
                <a:solidFill>
                  <a:schemeClr val="tx1"/>
                </a:solidFill>
                <a:effectLst/>
                <a:latin typeface="+mn-lt"/>
                <a:ea typeface="+mn-ea"/>
                <a:cs typeface="+mn-cs"/>
              </a:rPr>
              <a:t>Adapter aux réunions en présentiel et en télétravail</a:t>
            </a:r>
            <a:r>
              <a:rPr lang="fr-FR" sz="1200" b="0" i="0" kern="1200" dirty="0" smtClean="0">
                <a:solidFill>
                  <a:schemeClr val="tx1"/>
                </a:solidFill>
                <a:effectLst/>
                <a:latin typeface="+mn-lt"/>
                <a:ea typeface="+mn-ea"/>
                <a:cs typeface="+mn-cs"/>
              </a:rPr>
              <a:t> : variez les types d'</a:t>
            </a:r>
            <a:r>
              <a:rPr lang="fr-FR" sz="1200" b="0" i="0" kern="1200" dirty="0" err="1" smtClean="0">
                <a:solidFill>
                  <a:schemeClr val="tx1"/>
                </a:solidFill>
                <a:effectLst/>
                <a:latin typeface="+mn-lt"/>
                <a:ea typeface="+mn-ea"/>
                <a:cs typeface="+mn-cs"/>
              </a:rPr>
              <a:t>icebreakers</a:t>
            </a:r>
            <a:r>
              <a:rPr lang="fr-FR" sz="1200" b="0" i="0" kern="1200" dirty="0" smtClean="0">
                <a:solidFill>
                  <a:schemeClr val="tx1"/>
                </a:solidFill>
                <a:effectLst/>
                <a:latin typeface="+mn-lt"/>
                <a:ea typeface="+mn-ea"/>
                <a:cs typeface="+mn-cs"/>
              </a:rPr>
              <a:t> pour s'adapter aux différents formats de réunion. Certains fonctionnent mieux en présentiel, tandis que d'autres sont spécialement conçus pour le télétravail.</a:t>
            </a:r>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11</a:t>
            </a:fld>
            <a:endParaRPr lang="fr-BE"/>
          </a:p>
        </p:txBody>
      </p:sp>
    </p:spTree>
    <p:extLst>
      <p:ext uri="{BB962C8B-B14F-4D97-AF65-F5344CB8AC3E}">
        <p14:creationId xmlns:p14="http://schemas.microsoft.com/office/powerpoint/2010/main" val="2935130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800" dirty="0" smtClean="0"/>
              <a:t>Juliette : 9h55 à 10h05</a:t>
            </a:r>
            <a:endParaRPr lang="fr-BE" sz="800" dirty="0"/>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12</a:t>
            </a:fld>
            <a:endParaRPr lang="fr-BE"/>
          </a:p>
        </p:txBody>
      </p:sp>
    </p:spTree>
    <p:extLst>
      <p:ext uri="{BB962C8B-B14F-4D97-AF65-F5344CB8AC3E}">
        <p14:creationId xmlns:p14="http://schemas.microsoft.com/office/powerpoint/2010/main" val="2528597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sz="800" dirty="0"/>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13</a:t>
            </a:fld>
            <a:endParaRPr lang="fr-BE"/>
          </a:p>
        </p:txBody>
      </p:sp>
    </p:spTree>
    <p:extLst>
      <p:ext uri="{BB962C8B-B14F-4D97-AF65-F5344CB8AC3E}">
        <p14:creationId xmlns:p14="http://schemas.microsoft.com/office/powerpoint/2010/main" val="2221472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sz="800" dirty="0"/>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14</a:t>
            </a:fld>
            <a:endParaRPr lang="fr-BE"/>
          </a:p>
        </p:txBody>
      </p:sp>
    </p:spTree>
    <p:extLst>
      <p:ext uri="{BB962C8B-B14F-4D97-AF65-F5344CB8AC3E}">
        <p14:creationId xmlns:p14="http://schemas.microsoft.com/office/powerpoint/2010/main" val="2186090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Source : </a:t>
            </a:r>
            <a:r>
              <a:rPr lang="fr-FR" dirty="0" smtClean="0">
                <a:hlinkClick r:id="rId3"/>
              </a:rPr>
              <a:t>La </a:t>
            </a:r>
            <a:r>
              <a:rPr lang="fr-FR" dirty="0" err="1" smtClean="0">
                <a:hlinkClick r:id="rId3"/>
              </a:rPr>
              <a:t>ludopédagogie</a:t>
            </a:r>
            <a:r>
              <a:rPr lang="fr-FR" dirty="0" smtClean="0">
                <a:hlinkClick r:id="rId3"/>
              </a:rPr>
              <a:t> au cœur des apprentissages des secteurs éducatif, social et de la santé | La Ligue de l’Enseignement et de l’Éducation permanente (ligue-enseignement.be)</a:t>
            </a:r>
            <a:endParaRPr lang="fr-FR" dirty="0" smtClean="0"/>
          </a:p>
          <a:p>
            <a:r>
              <a:rPr lang="fr-FR" smtClean="0">
                <a:sym typeface="Wingdings" panose="05000000000000000000" pitchFamily="2" charset="2"/>
              </a:rPr>
              <a:t> </a:t>
            </a:r>
            <a:r>
              <a:rPr lang="fr-FR" smtClean="0">
                <a:sym typeface="Wingdings" panose="05000000000000000000" pitchFamily="2" charset="2"/>
              </a:rPr>
              <a:t>D</a:t>
            </a:r>
            <a:r>
              <a:rPr lang="fr-FR" sz="1200" b="0" i="0" kern="1200" smtClean="0">
                <a:solidFill>
                  <a:schemeClr val="tx1"/>
                </a:solidFill>
                <a:effectLst/>
                <a:latin typeface="+mn-lt"/>
                <a:ea typeface="+mn-ea"/>
                <a:cs typeface="+mn-cs"/>
              </a:rPr>
              <a:t>ossier </a:t>
            </a:r>
            <a:r>
              <a:rPr lang="fr-FR" sz="1200" b="0" i="0" kern="1200" dirty="0" smtClean="0">
                <a:solidFill>
                  <a:schemeClr val="tx1"/>
                </a:solidFill>
                <a:effectLst/>
                <a:latin typeface="+mn-lt"/>
                <a:ea typeface="+mn-ea"/>
                <a:cs typeface="+mn-cs"/>
              </a:rPr>
              <a:t>« </a:t>
            </a:r>
            <a:r>
              <a:rPr lang="fr-FR" sz="1200" b="0" i="1" kern="1200" dirty="0" smtClean="0">
                <a:solidFill>
                  <a:schemeClr val="tx1"/>
                </a:solidFill>
                <a:effectLst/>
                <a:latin typeface="+mn-lt"/>
                <a:ea typeface="+mn-ea"/>
                <a:cs typeface="+mn-cs"/>
              </a:rPr>
              <a:t>Le jeu comme outil pédagogique ? </a:t>
            </a:r>
            <a:r>
              <a:rPr lang="fr-FR" sz="1200" b="0" i="0" kern="1200" dirty="0" smtClean="0">
                <a:solidFill>
                  <a:schemeClr val="tx1"/>
                </a:solidFill>
                <a:effectLst/>
                <a:latin typeface="+mn-lt"/>
                <a:ea typeface="+mn-ea"/>
                <a:cs typeface="+mn-cs"/>
              </a:rPr>
              <a:t>» publié en 2006 par la Direction de la Recherche en Pédagogie, du Pilotage de l’Enseignement de la Communauté française </a:t>
            </a:r>
            <a:endParaRPr lang="fr-FR" dirty="0" smtClean="0"/>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Prouvé</a:t>
            </a:r>
            <a:r>
              <a:rPr lang="fr-FR" sz="1200" b="0" i="0" kern="1200" baseline="0" dirty="0" smtClean="0">
                <a:solidFill>
                  <a:schemeClr val="tx1"/>
                </a:solidFill>
                <a:effectLst/>
                <a:latin typeface="+mn-lt"/>
                <a:ea typeface="+mn-ea"/>
                <a:cs typeface="+mn-cs"/>
              </a:rPr>
              <a:t> scientifique : </a:t>
            </a:r>
            <a:r>
              <a:rPr lang="fr-FR" sz="1200" b="0" i="0" kern="1200" dirty="0" smtClean="0">
                <a:solidFill>
                  <a:schemeClr val="tx1"/>
                </a:solidFill>
                <a:effectLst/>
                <a:latin typeface="+mn-lt"/>
                <a:ea typeface="+mn-ea"/>
                <a:cs typeface="+mn-cs"/>
              </a:rPr>
              <a:t>En 2007, une méta-analyse canadienne</a:t>
            </a:r>
            <a:r>
              <a:rPr lang="fr-FR" sz="1200" b="0" i="0" u="none" strike="noStrike" kern="1200" dirty="0" smtClean="0">
                <a:solidFill>
                  <a:schemeClr val="tx1"/>
                </a:solidFill>
                <a:effectLst/>
                <a:latin typeface="+mn-lt"/>
                <a:ea typeface="+mn-ea"/>
                <a:cs typeface="+mn-cs"/>
                <a:hlinkClick r:id="rId4"/>
              </a:rPr>
              <a:t>[17]</a:t>
            </a:r>
            <a:r>
              <a:rPr lang="fr-FR" sz="1200" b="0" i="0" kern="1200" dirty="0" smtClean="0">
                <a:solidFill>
                  <a:schemeClr val="tx1"/>
                </a:solidFill>
                <a:effectLst/>
                <a:latin typeface="+mn-lt"/>
                <a:ea typeface="+mn-ea"/>
                <a:cs typeface="+mn-cs"/>
              </a:rPr>
              <a:t> a passé en revue 1784 articles sur les impacts du jeu sur les apprentissages publié de par le monde entre 1998 et 2005. Les 449 études jugées suffisamment pertinentes confirmaient globalement son efficacité à la fois en termes de motivation, de socialisation, de structuration de la pensée, de mémorisation et de résolution de problèmes.</a:t>
            </a:r>
            <a:endParaRPr lang="fr-BE" sz="800" dirty="0"/>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15</a:t>
            </a:fld>
            <a:endParaRPr lang="fr-BE"/>
          </a:p>
        </p:txBody>
      </p:sp>
    </p:spTree>
    <p:extLst>
      <p:ext uri="{BB962C8B-B14F-4D97-AF65-F5344CB8AC3E}">
        <p14:creationId xmlns:p14="http://schemas.microsoft.com/office/powerpoint/2010/main" val="749456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sz="800" dirty="0"/>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16</a:t>
            </a:fld>
            <a:endParaRPr lang="fr-BE"/>
          </a:p>
        </p:txBody>
      </p:sp>
    </p:spTree>
    <p:extLst>
      <p:ext uri="{BB962C8B-B14F-4D97-AF65-F5344CB8AC3E}">
        <p14:creationId xmlns:p14="http://schemas.microsoft.com/office/powerpoint/2010/main" val="1026914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800" dirty="0" smtClean="0"/>
              <a:t>Teaser</a:t>
            </a:r>
            <a:r>
              <a:rPr lang="fr-BE" sz="800" baseline="0" dirty="0" smtClean="0"/>
              <a:t> de la partie de Marie</a:t>
            </a:r>
            <a:endParaRPr lang="fr-BE" sz="800" dirty="0"/>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17</a:t>
            </a:fld>
            <a:endParaRPr lang="fr-BE"/>
          </a:p>
        </p:txBody>
      </p:sp>
    </p:spTree>
    <p:extLst>
      <p:ext uri="{BB962C8B-B14F-4D97-AF65-F5344CB8AC3E}">
        <p14:creationId xmlns:p14="http://schemas.microsoft.com/office/powerpoint/2010/main" val="1989834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800" dirty="0" smtClean="0"/>
              <a:t>Brigitte Moulin : 10h05 – 10h35</a:t>
            </a:r>
            <a:endParaRPr lang="fr-BE" sz="800" dirty="0"/>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18</a:t>
            </a:fld>
            <a:endParaRPr lang="fr-BE"/>
          </a:p>
        </p:txBody>
      </p:sp>
    </p:spTree>
    <p:extLst>
      <p:ext uri="{BB962C8B-B14F-4D97-AF65-F5344CB8AC3E}">
        <p14:creationId xmlns:p14="http://schemas.microsoft.com/office/powerpoint/2010/main" val="840574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10h35</a:t>
            </a:r>
            <a:r>
              <a:rPr lang="fr-BE" baseline="0" dirty="0" smtClean="0"/>
              <a:t> – 10h45</a:t>
            </a:r>
            <a:endParaRPr lang="fr-BE" dirty="0"/>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27</a:t>
            </a:fld>
            <a:endParaRPr lang="fr-BE"/>
          </a:p>
        </p:txBody>
      </p:sp>
    </p:spTree>
    <p:extLst>
      <p:ext uri="{BB962C8B-B14F-4D97-AF65-F5344CB8AC3E}">
        <p14:creationId xmlns:p14="http://schemas.microsoft.com/office/powerpoint/2010/main" val="3454592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800" dirty="0" smtClean="0"/>
              <a:t>10h45</a:t>
            </a:r>
            <a:r>
              <a:rPr lang="fr-BE" sz="800" baseline="0" dirty="0" smtClean="0"/>
              <a:t> – 12h15</a:t>
            </a:r>
            <a:endParaRPr lang="fr-BE" sz="800" dirty="0"/>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28</a:t>
            </a:fld>
            <a:endParaRPr lang="fr-BE"/>
          </a:p>
        </p:txBody>
      </p:sp>
    </p:spTree>
    <p:extLst>
      <p:ext uri="{BB962C8B-B14F-4D97-AF65-F5344CB8AC3E}">
        <p14:creationId xmlns:p14="http://schemas.microsoft.com/office/powerpoint/2010/main" val="1739844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3</a:t>
            </a:fld>
            <a:endParaRPr lang="fr-BE"/>
          </a:p>
        </p:txBody>
      </p:sp>
    </p:spTree>
    <p:extLst>
      <p:ext uri="{BB962C8B-B14F-4D97-AF65-F5344CB8AC3E}">
        <p14:creationId xmlns:p14="http://schemas.microsoft.com/office/powerpoint/2010/main" val="2901443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800" dirty="0" smtClean="0"/>
              <a:t>Marie : 12h15 à 12h50</a:t>
            </a:r>
            <a:endParaRPr lang="fr-BE" sz="800" dirty="0"/>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29</a:t>
            </a:fld>
            <a:endParaRPr lang="fr-BE"/>
          </a:p>
        </p:txBody>
      </p:sp>
    </p:spTree>
    <p:extLst>
      <p:ext uri="{BB962C8B-B14F-4D97-AF65-F5344CB8AC3E}">
        <p14:creationId xmlns:p14="http://schemas.microsoft.com/office/powerpoint/2010/main" val="3131214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BE" sz="1200" kern="1200" dirty="0" smtClean="0">
                <a:solidFill>
                  <a:schemeClr val="tx1"/>
                </a:solidFill>
                <a:effectLst/>
                <a:latin typeface="+mn-lt"/>
                <a:ea typeface="+mn-ea"/>
                <a:cs typeface="+mn-cs"/>
              </a:rPr>
              <a:t>Les faire travailler en sous-groupe sur les critères et les points d’attention (15’ : 3x5’)</a:t>
            </a:r>
          </a:p>
          <a:p>
            <a:pPr lvl="0"/>
            <a:r>
              <a:rPr lang="fr-BE" sz="1200" kern="1200" dirty="0" smtClean="0">
                <a:solidFill>
                  <a:schemeClr val="tx1"/>
                </a:solidFill>
                <a:effectLst/>
                <a:latin typeface="+mn-lt"/>
                <a:ea typeface="+mn-ea"/>
                <a:cs typeface="+mn-cs"/>
              </a:rPr>
              <a:t>Les sous-groupes remplissent/complètent à tour de rôle des panneaux affichés dans le local (Choisir, Animer, Débriefer)</a:t>
            </a:r>
          </a:p>
          <a:p>
            <a:pPr lvl="0"/>
            <a:r>
              <a:rPr lang="fr-BE" sz="1200" kern="1200" dirty="0" smtClean="0">
                <a:solidFill>
                  <a:schemeClr val="tx1"/>
                </a:solidFill>
                <a:effectLst/>
                <a:latin typeface="+mn-lt"/>
                <a:ea typeface="+mn-ea"/>
                <a:cs typeface="+mn-cs"/>
              </a:rPr>
              <a:t>En plénière, une personne différente présente chacun des panneaux – 3*3’</a:t>
            </a:r>
          </a:p>
          <a:p>
            <a:r>
              <a:rPr lang="fr-BE" sz="1200" kern="1200" dirty="0" smtClean="0">
                <a:solidFill>
                  <a:schemeClr val="tx1"/>
                </a:solidFill>
                <a:effectLst/>
                <a:latin typeface="+mn-lt"/>
                <a:ea typeface="+mn-ea"/>
                <a:cs typeface="+mn-cs"/>
              </a:rPr>
              <a:t>Marie complète en projetant les slides – 10’</a:t>
            </a:r>
            <a:endParaRPr lang="fr-BE" sz="800" dirty="0"/>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30</a:t>
            </a:fld>
            <a:endParaRPr lang="fr-BE"/>
          </a:p>
        </p:txBody>
      </p:sp>
    </p:spTree>
    <p:extLst>
      <p:ext uri="{BB962C8B-B14F-4D97-AF65-F5344CB8AC3E}">
        <p14:creationId xmlns:p14="http://schemas.microsoft.com/office/powerpoint/2010/main" val="6317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31</a:t>
            </a:fld>
            <a:endParaRPr lang="fr-BE"/>
          </a:p>
        </p:txBody>
      </p:sp>
    </p:spTree>
    <p:extLst>
      <p:ext uri="{BB962C8B-B14F-4D97-AF65-F5344CB8AC3E}">
        <p14:creationId xmlns:p14="http://schemas.microsoft.com/office/powerpoint/2010/main" val="3340818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32</a:t>
            </a:fld>
            <a:endParaRPr lang="fr-BE"/>
          </a:p>
        </p:txBody>
      </p:sp>
    </p:spTree>
    <p:extLst>
      <p:ext uri="{BB962C8B-B14F-4D97-AF65-F5344CB8AC3E}">
        <p14:creationId xmlns:p14="http://schemas.microsoft.com/office/powerpoint/2010/main" val="3490984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33</a:t>
            </a:fld>
            <a:endParaRPr lang="fr-BE"/>
          </a:p>
        </p:txBody>
      </p:sp>
    </p:spTree>
    <p:extLst>
      <p:ext uri="{BB962C8B-B14F-4D97-AF65-F5344CB8AC3E}">
        <p14:creationId xmlns:p14="http://schemas.microsoft.com/office/powerpoint/2010/main" val="1710192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34</a:t>
            </a:fld>
            <a:endParaRPr lang="fr-BE"/>
          </a:p>
        </p:txBody>
      </p:sp>
    </p:spTree>
    <p:extLst>
      <p:ext uri="{BB962C8B-B14F-4D97-AF65-F5344CB8AC3E}">
        <p14:creationId xmlns:p14="http://schemas.microsoft.com/office/powerpoint/2010/main" val="1053574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 </a:t>
            </a:r>
            <a:r>
              <a:rPr lang="fr-FR" dirty="0" smtClean="0"/>
              <a:t>Cette classification permet de témoigner de ce que le jeu peut induire, en termes de compétences ou d’habiletés et d’en dégager sa portée ludique et psychologique »</a:t>
            </a:r>
            <a:endParaRPr lang="fr-BE" dirty="0" smtClean="0"/>
          </a:p>
          <a:p>
            <a:r>
              <a:rPr lang="fr-FR" dirty="0" smtClean="0"/>
              <a:t>Elle s’appuie sur les travaux de Jean PIAGET (1896 à 1980) sur les grandes étapes du développement par paliers que l’enfant franchit progressivement</a:t>
            </a:r>
            <a:endParaRPr lang="fr-BE" dirty="0"/>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35</a:t>
            </a:fld>
            <a:endParaRPr lang="fr-BE"/>
          </a:p>
        </p:txBody>
      </p:sp>
    </p:spTree>
    <p:extLst>
      <p:ext uri="{BB962C8B-B14F-4D97-AF65-F5344CB8AC3E}">
        <p14:creationId xmlns:p14="http://schemas.microsoft.com/office/powerpoint/2010/main" val="1362278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Un centre de </a:t>
            </a:r>
            <a:r>
              <a:rPr lang="fr-BE" dirty="0" err="1" smtClean="0"/>
              <a:t>ludopédagogie</a:t>
            </a:r>
            <a:r>
              <a:rPr lang="fr-BE" dirty="0" smtClean="0"/>
              <a:t> est un</a:t>
            </a:r>
            <a:r>
              <a:rPr lang="fr-BE" baseline="0" dirty="0" smtClean="0"/>
              <a:t> espace conçu pour utiliser le jeu et certains matériels pédagogiques comme des outils d’apprentissage.</a:t>
            </a:r>
            <a:endParaRPr lang="fr-BE" dirty="0"/>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36</a:t>
            </a:fld>
            <a:endParaRPr lang="fr-BE"/>
          </a:p>
        </p:txBody>
      </p:sp>
    </p:spTree>
    <p:extLst>
      <p:ext uri="{BB962C8B-B14F-4D97-AF65-F5344CB8AC3E}">
        <p14:creationId xmlns:p14="http://schemas.microsoft.com/office/powerpoint/2010/main" val="2779185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 compétences transversales sont essentielles à la réalisation d’un parcours scolaire positif. Le jeu en développe de nombreuses.</a:t>
            </a:r>
            <a:r>
              <a:rPr lang="fr-FR" baseline="0" dirty="0" smtClean="0"/>
              <a:t> Mais il permet également de travailler les intelligences multiples : linguistiques, logiques, inter et </a:t>
            </a:r>
            <a:r>
              <a:rPr lang="fr-FR" baseline="0" dirty="0" err="1" smtClean="0"/>
              <a:t>intrapersonnelles</a:t>
            </a:r>
            <a:r>
              <a:rPr lang="fr-FR" baseline="0" dirty="0" smtClean="0"/>
              <a:t>, </a:t>
            </a:r>
            <a:r>
              <a:rPr lang="fr-FR" baseline="0" dirty="0" err="1" smtClean="0"/>
              <a:t>visuo</a:t>
            </a:r>
            <a:r>
              <a:rPr lang="fr-FR" baseline="0" dirty="0" smtClean="0"/>
              <a:t>-spatiales, kinesthésiques, musicales et naturalistes</a:t>
            </a:r>
            <a:endParaRPr lang="fr-BE" dirty="0"/>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38</a:t>
            </a:fld>
            <a:endParaRPr lang="fr-BE"/>
          </a:p>
        </p:txBody>
      </p:sp>
    </p:spTree>
    <p:extLst>
      <p:ext uri="{BB962C8B-B14F-4D97-AF65-F5344CB8AC3E}">
        <p14:creationId xmlns:p14="http://schemas.microsoft.com/office/powerpoint/2010/main" val="1653982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Juliette : 12h50</a:t>
            </a:r>
            <a:r>
              <a:rPr lang="fr-BE" baseline="0" dirty="0" smtClean="0"/>
              <a:t> à 13h</a:t>
            </a:r>
            <a:endParaRPr lang="fr-BE" dirty="0"/>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39</a:t>
            </a:fld>
            <a:endParaRPr lang="fr-BE"/>
          </a:p>
        </p:txBody>
      </p:sp>
    </p:spTree>
    <p:extLst>
      <p:ext uri="{BB962C8B-B14F-4D97-AF65-F5344CB8AC3E}">
        <p14:creationId xmlns:p14="http://schemas.microsoft.com/office/powerpoint/2010/main" val="4266841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4</a:t>
            </a:fld>
            <a:endParaRPr lang="fr-BE"/>
          </a:p>
        </p:txBody>
      </p:sp>
    </p:spTree>
    <p:extLst>
      <p:ext uri="{BB962C8B-B14F-4D97-AF65-F5344CB8AC3E}">
        <p14:creationId xmlns:p14="http://schemas.microsoft.com/office/powerpoint/2010/main" val="31466823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sz="800" dirty="0"/>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40</a:t>
            </a:fld>
            <a:endParaRPr lang="fr-BE"/>
          </a:p>
        </p:txBody>
      </p:sp>
    </p:spTree>
    <p:extLst>
      <p:ext uri="{BB962C8B-B14F-4D97-AF65-F5344CB8AC3E}">
        <p14:creationId xmlns:p14="http://schemas.microsoft.com/office/powerpoint/2010/main" val="1258576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sz="800" dirty="0"/>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41</a:t>
            </a:fld>
            <a:endParaRPr lang="fr-BE"/>
          </a:p>
        </p:txBody>
      </p:sp>
    </p:spTree>
    <p:extLst>
      <p:ext uri="{BB962C8B-B14F-4D97-AF65-F5344CB8AC3E}">
        <p14:creationId xmlns:p14="http://schemas.microsoft.com/office/powerpoint/2010/main" val="20055143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sz="800" dirty="0"/>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42</a:t>
            </a:fld>
            <a:endParaRPr lang="fr-BE"/>
          </a:p>
        </p:txBody>
      </p:sp>
    </p:spTree>
    <p:extLst>
      <p:ext uri="{BB962C8B-B14F-4D97-AF65-F5344CB8AC3E}">
        <p14:creationId xmlns:p14="http://schemas.microsoft.com/office/powerpoint/2010/main" val="14931688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44</a:t>
            </a:fld>
            <a:endParaRPr lang="fr-BE"/>
          </a:p>
        </p:txBody>
      </p:sp>
    </p:spTree>
    <p:extLst>
      <p:ext uri="{BB962C8B-B14F-4D97-AF65-F5344CB8AC3E}">
        <p14:creationId xmlns:p14="http://schemas.microsoft.com/office/powerpoint/2010/main" val="2881398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47</a:t>
            </a:fld>
            <a:endParaRPr lang="fr-BE"/>
          </a:p>
        </p:txBody>
      </p:sp>
    </p:spTree>
    <p:extLst>
      <p:ext uri="{BB962C8B-B14F-4D97-AF65-F5344CB8AC3E}">
        <p14:creationId xmlns:p14="http://schemas.microsoft.com/office/powerpoint/2010/main" val="37926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sz="1000" dirty="0"/>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5</a:t>
            </a:fld>
            <a:endParaRPr lang="fr-BE"/>
          </a:p>
        </p:txBody>
      </p:sp>
    </p:spTree>
    <p:extLst>
      <p:ext uri="{BB962C8B-B14F-4D97-AF65-F5344CB8AC3E}">
        <p14:creationId xmlns:p14="http://schemas.microsoft.com/office/powerpoint/2010/main" val="2992695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sz="1000" dirty="0"/>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6</a:t>
            </a:fld>
            <a:endParaRPr lang="fr-BE"/>
          </a:p>
        </p:txBody>
      </p:sp>
    </p:spTree>
    <p:extLst>
      <p:ext uri="{BB962C8B-B14F-4D97-AF65-F5344CB8AC3E}">
        <p14:creationId xmlns:p14="http://schemas.microsoft.com/office/powerpoint/2010/main" val="3193524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sz="800" dirty="0"/>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7</a:t>
            </a:fld>
            <a:endParaRPr lang="fr-BE"/>
          </a:p>
        </p:txBody>
      </p:sp>
    </p:spTree>
    <p:extLst>
      <p:ext uri="{BB962C8B-B14F-4D97-AF65-F5344CB8AC3E}">
        <p14:creationId xmlns:p14="http://schemas.microsoft.com/office/powerpoint/2010/main" val="2807019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smtClean="0"/>
              <a:t>Objectif : mettre en mouvement, travailler l’observation, l’écoute, la concentration en équipe.</a:t>
            </a:r>
          </a:p>
          <a:p>
            <a:r>
              <a:rPr lang="fr-FR" sz="1000" dirty="0" smtClean="0"/>
              <a:t>Principe : En cercle, on joue à se lancer un ballon (imaginaire ou vrai) de la couleur de votre choix, par exemple « rouge » (il faut soigner le geste, que le ballon ait toujours la même forme, le même poids, le même volume).</a:t>
            </a:r>
          </a:p>
          <a:p>
            <a:endParaRPr lang="fr-FR" sz="1000" dirty="0" smtClean="0"/>
          </a:p>
          <a:p>
            <a:r>
              <a:rPr lang="fr-FR" sz="1000" dirty="0" smtClean="0"/>
              <a:t>Le facilitateur envoie le premier ballon à un joueur qu’il regarde en disant « rouge » le joueur qui le reçoit, doit dire « rouge » et redire « rouge » avant de l’envoyer à une autre personne et ainsi de suite. Evidemment, on ne peut envoyer le ballon qu’à celui que l’on regarde et qui nous regarde. </a:t>
            </a:r>
          </a:p>
          <a:p>
            <a:pPr marL="171450" indent="-171450">
              <a:buFont typeface="Wingdings" panose="05000000000000000000" pitchFamily="2" charset="2"/>
              <a:buChar char="è"/>
            </a:pPr>
            <a:r>
              <a:rPr lang="fr-FR" sz="1000" dirty="0" smtClean="0">
                <a:sym typeface="Wingdings" panose="05000000000000000000" pitchFamily="2" charset="2"/>
              </a:rPr>
              <a:t>Le même circuit.</a:t>
            </a:r>
            <a:r>
              <a:rPr lang="fr-FR" sz="1000" baseline="0" dirty="0" smtClean="0">
                <a:sym typeface="Wingdings" panose="05000000000000000000" pitchFamily="2" charset="2"/>
              </a:rPr>
              <a:t> </a:t>
            </a:r>
          </a:p>
          <a:p>
            <a:pPr marL="0" indent="0">
              <a:buFont typeface="Wingdings" panose="05000000000000000000" pitchFamily="2" charset="2"/>
              <a:buNone/>
            </a:pPr>
            <a:endParaRPr lang="fr-FR" sz="1000" baseline="0" dirty="0" smtClean="0">
              <a:sym typeface="Wingdings" panose="05000000000000000000" pitchFamily="2" charset="2"/>
            </a:endParaRPr>
          </a:p>
          <a:p>
            <a:pPr marL="0" indent="0">
              <a:buFont typeface="Wingdings" panose="05000000000000000000" pitchFamily="2" charset="2"/>
              <a:buNone/>
            </a:pPr>
            <a:r>
              <a:rPr lang="fr-FR" sz="1000" dirty="0" smtClean="0"/>
              <a:t>Une fois le jeu bien installé, on introduit un ballon d’une autre couleur tout en maintenant le premier en jeu, et ainsi de suite avec autant de couleurs que possible.</a:t>
            </a:r>
          </a:p>
          <a:p>
            <a:pPr marL="171450" indent="-171450">
              <a:buFont typeface="Wingdings" panose="05000000000000000000" pitchFamily="2" charset="2"/>
              <a:buChar char="è"/>
            </a:pPr>
            <a:r>
              <a:rPr lang="fr-FR" sz="1000" dirty="0" smtClean="0">
                <a:sym typeface="Wingdings" panose="05000000000000000000" pitchFamily="2" charset="2"/>
              </a:rPr>
              <a:t>A la fin, il y a un mix des circuits. </a:t>
            </a:r>
          </a:p>
          <a:p>
            <a:pPr marL="0" indent="0">
              <a:buFont typeface="Wingdings" panose="05000000000000000000" pitchFamily="2" charset="2"/>
              <a:buNone/>
            </a:pPr>
            <a:endParaRPr lang="fr-FR" sz="1000" dirty="0" smtClean="0"/>
          </a:p>
          <a:p>
            <a:r>
              <a:rPr lang="fr-FR" sz="1000" dirty="0" smtClean="0"/>
              <a:t>Nombre de participants : de 5 à 30</a:t>
            </a:r>
          </a:p>
          <a:p>
            <a:r>
              <a:rPr lang="fr-FR" sz="1000" dirty="0" smtClean="0"/>
              <a:t>Durée : max 7 minutes</a:t>
            </a:r>
            <a:endParaRPr lang="fr-BE" sz="1000" dirty="0" smtClean="0"/>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8</a:t>
            </a:fld>
            <a:endParaRPr lang="fr-BE"/>
          </a:p>
        </p:txBody>
      </p:sp>
    </p:spTree>
    <p:extLst>
      <p:ext uri="{BB962C8B-B14F-4D97-AF65-F5344CB8AC3E}">
        <p14:creationId xmlns:p14="http://schemas.microsoft.com/office/powerpoint/2010/main" val="1321476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dirty="0" smtClean="0"/>
              <a:t>Audrey : 9h20 à 9h55</a:t>
            </a:r>
          </a:p>
          <a:p>
            <a:r>
              <a:rPr lang="fr-FR" sz="800" dirty="0" smtClean="0"/>
              <a:t>Etape 1 – réflexion individuelle : </a:t>
            </a:r>
          </a:p>
          <a:p>
            <a:r>
              <a:rPr lang="fr-FR" sz="800" dirty="0" smtClean="0"/>
              <a:t>Feuille à donner aux participant.es avec diverses questions : </a:t>
            </a:r>
          </a:p>
          <a:p>
            <a:pPr marL="0" indent="0">
              <a:buFont typeface="Courier New" panose="02070309020205020404" pitchFamily="49" charset="0"/>
              <a:buNone/>
            </a:pPr>
            <a:r>
              <a:rPr lang="fr-FR" sz="800" dirty="0" smtClean="0"/>
              <a:t>est-ce que j’utilise ou pas ? </a:t>
            </a:r>
          </a:p>
          <a:p>
            <a:pPr marL="171450" indent="-171450">
              <a:buFont typeface="Courier New" panose="02070309020205020404" pitchFamily="49" charset="0"/>
              <a:buChar char="o"/>
            </a:pPr>
            <a:r>
              <a:rPr lang="fr-FR" sz="800" dirty="0" smtClean="0"/>
              <a:t>Pourquoi ? </a:t>
            </a:r>
          </a:p>
          <a:p>
            <a:pPr marL="171450" indent="-171450">
              <a:buFont typeface="Courier New" panose="02070309020205020404" pitchFamily="49" charset="0"/>
              <a:buChar char="o"/>
            </a:pPr>
            <a:r>
              <a:rPr lang="fr-FR" sz="800" dirty="0" smtClean="0"/>
              <a:t>Si oui quand</a:t>
            </a:r>
            <a:r>
              <a:rPr lang="fr-FR" sz="800" baseline="0" dirty="0" smtClean="0"/>
              <a:t> ?</a:t>
            </a:r>
            <a:endParaRPr lang="fr-FR" sz="800" dirty="0" smtClean="0"/>
          </a:p>
          <a:p>
            <a:pPr marL="171450" indent="-171450">
              <a:buFont typeface="Courier New" panose="02070309020205020404" pitchFamily="49" charset="0"/>
              <a:buChar char="o"/>
            </a:pPr>
            <a:r>
              <a:rPr lang="fr-FR" sz="800" dirty="0" smtClean="0"/>
              <a:t>Comment</a:t>
            </a:r>
            <a:r>
              <a:rPr lang="fr-FR" sz="800" baseline="0" dirty="0" smtClean="0"/>
              <a:t> ?</a:t>
            </a:r>
            <a:r>
              <a:rPr lang="fr-FR" sz="800" dirty="0" smtClean="0"/>
              <a:t> </a:t>
            </a:r>
          </a:p>
          <a:p>
            <a:pPr marL="171450" indent="-171450">
              <a:buFont typeface="Courier New" panose="02070309020205020404" pitchFamily="49" charset="0"/>
              <a:buChar char="o"/>
            </a:pPr>
            <a:r>
              <a:rPr lang="fr-FR" sz="800" dirty="0" smtClean="0"/>
              <a:t>quels objectifs</a:t>
            </a:r>
            <a:r>
              <a:rPr lang="fr-FR" sz="800" baseline="0" dirty="0" smtClean="0"/>
              <a:t> ?</a:t>
            </a:r>
            <a:endParaRPr lang="fr-FR" sz="800" dirty="0" smtClean="0"/>
          </a:p>
          <a:p>
            <a:pPr marL="171450" indent="-171450">
              <a:buFont typeface="Courier New" panose="02070309020205020404" pitchFamily="49" charset="0"/>
              <a:buChar char="o"/>
            </a:pPr>
            <a:r>
              <a:rPr lang="fr-FR" sz="800" dirty="0" smtClean="0"/>
              <a:t>quels points d’attention</a:t>
            </a:r>
            <a:r>
              <a:rPr lang="fr-FR" sz="800" baseline="0" dirty="0" smtClean="0"/>
              <a:t> ?</a:t>
            </a:r>
            <a:endParaRPr lang="fr-FR" sz="800" dirty="0" smtClean="0"/>
          </a:p>
          <a:p>
            <a:pPr marL="171450" indent="-171450">
              <a:buFont typeface="Courier New" panose="02070309020205020404" pitchFamily="49" charset="0"/>
              <a:buChar char="o"/>
            </a:pPr>
            <a:r>
              <a:rPr lang="fr-FR" sz="800" dirty="0" smtClean="0"/>
              <a:t>comment je les choisis ?</a:t>
            </a:r>
          </a:p>
          <a:p>
            <a:pPr marL="171450" indent="-171450">
              <a:buFont typeface="Courier New" panose="02070309020205020404" pitchFamily="49" charset="0"/>
              <a:buChar char="o"/>
            </a:pPr>
            <a:r>
              <a:rPr lang="fr-FR" sz="800" dirty="0" smtClean="0"/>
              <a:t>quelles difficultés je rencontre ?</a:t>
            </a:r>
          </a:p>
          <a:p>
            <a:endParaRPr lang="fr-FR" sz="800" dirty="0" smtClean="0"/>
          </a:p>
          <a:p>
            <a:r>
              <a:rPr lang="fr-FR" sz="800" dirty="0" smtClean="0"/>
              <a:t>Etape 2 – mise en commun : </a:t>
            </a:r>
          </a:p>
          <a:p>
            <a:r>
              <a:rPr lang="fr-FR" sz="800" dirty="0" smtClean="0"/>
              <a:t>Technique de la balle : lancer une balle à </a:t>
            </a:r>
            <a:r>
              <a:rPr lang="fr-FR" sz="800" dirty="0" err="1" smtClean="0"/>
              <a:t>un.e</a:t>
            </a:r>
            <a:r>
              <a:rPr lang="fr-FR" sz="800" dirty="0" smtClean="0"/>
              <a:t> </a:t>
            </a:r>
            <a:r>
              <a:rPr lang="fr-FR" sz="800" dirty="0" err="1" smtClean="0"/>
              <a:t>participant.e</a:t>
            </a:r>
            <a:r>
              <a:rPr lang="fr-FR" sz="800" dirty="0" smtClean="0"/>
              <a:t> qui doit donner un élément pour compléter les questions. Ensuite ce ou cette </a:t>
            </a:r>
            <a:r>
              <a:rPr lang="fr-FR" sz="800" dirty="0" err="1" smtClean="0"/>
              <a:t>participant.e</a:t>
            </a:r>
            <a:r>
              <a:rPr lang="fr-FR" sz="800" dirty="0" smtClean="0"/>
              <a:t> lance à une autre personne qui donne à son tour un élément, etc. jusqu’à ce plus personne n’ait quelque chose à ajouter</a:t>
            </a:r>
          </a:p>
          <a:p>
            <a:endParaRPr lang="fr-FR" sz="800" dirty="0" smtClean="0"/>
          </a:p>
          <a:p>
            <a:r>
              <a:rPr lang="fr-FR" sz="800" dirty="0" smtClean="0"/>
              <a:t>Etape 3 – améliorer avec nos ressources : </a:t>
            </a:r>
          </a:p>
          <a:p>
            <a:pPr marL="171450" indent="-171450">
              <a:buFont typeface="Courier New" panose="02070309020205020404" pitchFamily="49" charset="0"/>
              <a:buChar char="o"/>
            </a:pPr>
            <a:r>
              <a:rPr lang="fr-FR" sz="800" dirty="0" smtClean="0"/>
              <a:t>Donner le tableau avec les brise glaces</a:t>
            </a:r>
          </a:p>
          <a:p>
            <a:pPr marL="171450" indent="-171450">
              <a:buFont typeface="Courier New" panose="02070309020205020404" pitchFamily="49" charset="0"/>
              <a:buChar char="o"/>
            </a:pPr>
            <a:r>
              <a:rPr lang="fr-FR" sz="800" dirty="0" smtClean="0"/>
              <a:t>Est-ce qu’ils ont des éléments à compléter ? </a:t>
            </a:r>
          </a:p>
          <a:p>
            <a:pPr marL="171450" indent="-171450">
              <a:buFont typeface="Courier New" panose="02070309020205020404" pitchFamily="49" charset="0"/>
              <a:buChar char="o"/>
            </a:pPr>
            <a:r>
              <a:rPr lang="fr-FR" sz="800" dirty="0" smtClean="0"/>
              <a:t>Finaliser en complétant avec nos infos si elles ne sont pas sorties</a:t>
            </a:r>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9</a:t>
            </a:fld>
            <a:endParaRPr lang="fr-BE"/>
          </a:p>
        </p:txBody>
      </p:sp>
    </p:spTree>
    <p:extLst>
      <p:ext uri="{BB962C8B-B14F-4D97-AF65-F5344CB8AC3E}">
        <p14:creationId xmlns:p14="http://schemas.microsoft.com/office/powerpoint/2010/main" val="3202337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auto"/>
            <a:r>
              <a:rPr lang="fr-FR" sz="800" dirty="0" smtClean="0"/>
              <a:t>On laisse le slide vide pour les laisser amener leurs éléments. </a:t>
            </a:r>
          </a:p>
          <a:p>
            <a:pPr fontAlgn="auto"/>
            <a:endParaRPr lang="fr-FR" sz="800" dirty="0" smtClean="0"/>
          </a:p>
          <a:p>
            <a:pPr fontAlgn="auto"/>
            <a:r>
              <a:rPr lang="fr-FR" sz="800" dirty="0" smtClean="0"/>
              <a:t>Si jamais nos idées ne sont</a:t>
            </a:r>
            <a:r>
              <a:rPr lang="fr-FR" sz="800" baseline="0" dirty="0" smtClean="0"/>
              <a:t> pas sorties, nous pouvons ajouter ceci : </a:t>
            </a:r>
            <a:endParaRPr lang="fr-FR" sz="800" dirty="0" smtClean="0"/>
          </a:p>
          <a:p>
            <a:pPr fontAlgn="auto"/>
            <a:r>
              <a:rPr lang="fr-FR" sz="800" dirty="0" smtClean="0"/>
              <a:t>Créer un climat de confiance : un </a:t>
            </a:r>
            <a:r>
              <a:rPr lang="fr-FR" sz="800" dirty="0" err="1" smtClean="0"/>
              <a:t>icebreaker</a:t>
            </a:r>
            <a:r>
              <a:rPr lang="fr-FR" sz="800" dirty="0" smtClean="0"/>
              <a:t> bien choisi peut détendre l'atmosphère et établir un climat de confiance, essentiel pour une communication ouverte et honnête.</a:t>
            </a:r>
          </a:p>
          <a:p>
            <a:pPr fontAlgn="auto"/>
            <a:endParaRPr lang="fr-FR" sz="800" dirty="0" smtClean="0"/>
          </a:p>
          <a:p>
            <a:pPr fontAlgn="auto"/>
            <a:r>
              <a:rPr lang="fr-FR" sz="800" dirty="0" smtClean="0"/>
              <a:t>Renforcer la cohésion d’équipe : les </a:t>
            </a:r>
            <a:r>
              <a:rPr lang="fr-FR" sz="800" dirty="0" err="1" smtClean="0"/>
              <a:t>icebreakers</a:t>
            </a:r>
            <a:r>
              <a:rPr lang="fr-FR" sz="800" dirty="0" smtClean="0"/>
              <a:t> facilitent la découverte de points communs et renforcent l'esprit d'équipe, surtout dans les équipes en télétravail où les interactions en personne sont limitées.</a:t>
            </a:r>
          </a:p>
          <a:p>
            <a:pPr marL="0" indent="0" fontAlgn="auto">
              <a:buNone/>
            </a:pPr>
            <a:endParaRPr lang="fr-FR" sz="800" dirty="0" smtClean="0"/>
          </a:p>
          <a:p>
            <a:pPr fontAlgn="auto"/>
            <a:r>
              <a:rPr lang="fr-FR" sz="800" dirty="0" smtClean="0"/>
              <a:t>Stimuler l’intelligence collective : en encourageant chacun à participer, les </a:t>
            </a:r>
            <a:r>
              <a:rPr lang="fr-FR" sz="800" dirty="0" err="1" smtClean="0"/>
              <a:t>icebreakers</a:t>
            </a:r>
            <a:r>
              <a:rPr lang="fr-FR" sz="800" dirty="0" smtClean="0"/>
              <a:t> ouvrent la voie à une intelligence collective, permettant à l’équipe de profiter de la diversité des idées et des perspectives.</a:t>
            </a:r>
          </a:p>
        </p:txBody>
      </p:sp>
      <p:sp>
        <p:nvSpPr>
          <p:cNvPr id="4" name="Espace réservé du pied de page 3"/>
          <p:cNvSpPr>
            <a:spLocks noGrp="1"/>
          </p:cNvSpPr>
          <p:nvPr>
            <p:ph type="ftr" sz="quarter" idx="10"/>
          </p:nvPr>
        </p:nvSpPr>
        <p:spPr/>
        <p:txBody>
          <a:bodyPr/>
          <a:lstStyle/>
          <a:p>
            <a:r>
              <a:rPr lang="fr-BE" smtClean="0"/>
              <a:t>Aleap - 10/05/2023</a:t>
            </a:r>
            <a:endParaRPr lang="fr-BE"/>
          </a:p>
        </p:txBody>
      </p:sp>
      <p:sp>
        <p:nvSpPr>
          <p:cNvPr id="5" name="Espace réservé du numéro de diapositive 4"/>
          <p:cNvSpPr>
            <a:spLocks noGrp="1"/>
          </p:cNvSpPr>
          <p:nvPr>
            <p:ph type="sldNum" sz="quarter" idx="11"/>
          </p:nvPr>
        </p:nvSpPr>
        <p:spPr/>
        <p:txBody>
          <a:bodyPr/>
          <a:lstStyle/>
          <a:p>
            <a:fld id="{2B7F3324-989B-4448-9BFE-4BADBE19971E}" type="slidenum">
              <a:rPr lang="fr-BE" smtClean="0"/>
              <a:t>10</a:t>
            </a:fld>
            <a:endParaRPr lang="fr-BE"/>
          </a:p>
        </p:txBody>
      </p:sp>
    </p:spTree>
    <p:extLst>
      <p:ext uri="{BB962C8B-B14F-4D97-AF65-F5344CB8AC3E}">
        <p14:creationId xmlns:p14="http://schemas.microsoft.com/office/powerpoint/2010/main" val="2854355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BE"/>
          </a:p>
        </p:txBody>
      </p:sp>
      <p:sp>
        <p:nvSpPr>
          <p:cNvPr id="4" name="Espace réservé de la date 3"/>
          <p:cNvSpPr>
            <a:spLocks noGrp="1"/>
          </p:cNvSpPr>
          <p:nvPr>
            <p:ph type="dt" sz="half" idx="10"/>
          </p:nvPr>
        </p:nvSpPr>
        <p:spPr/>
        <p:txBody>
          <a:bodyPr/>
          <a:lstStyle/>
          <a:p>
            <a:fld id="{A64EF03B-EBB9-4334-BFB1-6F45C964D4EF}" type="datetime1">
              <a:rPr lang="fr-BE" smtClean="0"/>
              <a:t>21-05-24</a:t>
            </a:fld>
            <a:endParaRPr lang="fr-BE"/>
          </a:p>
        </p:txBody>
      </p:sp>
      <p:sp>
        <p:nvSpPr>
          <p:cNvPr id="5" name="Espace réservé du pied de page 4"/>
          <p:cNvSpPr>
            <a:spLocks noGrp="1"/>
          </p:cNvSpPr>
          <p:nvPr>
            <p:ph type="ftr" sz="quarter" idx="11"/>
          </p:nvPr>
        </p:nvSpPr>
        <p:spPr/>
        <p:txBody>
          <a:bodyPr/>
          <a:lstStyle/>
          <a:p>
            <a:r>
              <a:rPr lang="fr-BE" smtClean="0"/>
              <a:t>ALEAP - 10/05/2023</a:t>
            </a:r>
            <a:endParaRPr lang="fr-BE"/>
          </a:p>
        </p:txBody>
      </p:sp>
      <p:sp>
        <p:nvSpPr>
          <p:cNvPr id="6" name="Espace réservé du numéro de diapositive 5"/>
          <p:cNvSpPr>
            <a:spLocks noGrp="1"/>
          </p:cNvSpPr>
          <p:nvPr>
            <p:ph type="sldNum" sz="quarter" idx="12"/>
          </p:nvPr>
        </p:nvSpPr>
        <p:spPr/>
        <p:txBody>
          <a:bodyPr/>
          <a:lstStyle/>
          <a:p>
            <a:fld id="{648D7069-AD28-4BDC-A04A-8A0477023146}" type="slidenum">
              <a:rPr lang="fr-BE" smtClean="0"/>
              <a:t>‹N°›</a:t>
            </a:fld>
            <a:endParaRPr lang="fr-BE"/>
          </a:p>
        </p:txBody>
      </p:sp>
    </p:spTree>
    <p:extLst>
      <p:ext uri="{BB962C8B-B14F-4D97-AF65-F5344CB8AC3E}">
        <p14:creationId xmlns:p14="http://schemas.microsoft.com/office/powerpoint/2010/main" val="61214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6AD4D344-DC7C-41F7-A956-61AE28643258}" type="datetime1">
              <a:rPr lang="fr-BE" smtClean="0"/>
              <a:t>21-05-24</a:t>
            </a:fld>
            <a:endParaRPr lang="fr-BE"/>
          </a:p>
        </p:txBody>
      </p:sp>
      <p:sp>
        <p:nvSpPr>
          <p:cNvPr id="5" name="Espace réservé du pied de page 4"/>
          <p:cNvSpPr>
            <a:spLocks noGrp="1"/>
          </p:cNvSpPr>
          <p:nvPr>
            <p:ph type="ftr" sz="quarter" idx="11"/>
          </p:nvPr>
        </p:nvSpPr>
        <p:spPr/>
        <p:txBody>
          <a:bodyPr/>
          <a:lstStyle/>
          <a:p>
            <a:r>
              <a:rPr lang="fr-BE" smtClean="0"/>
              <a:t>ALEAP - 10/05/2023</a:t>
            </a:r>
            <a:endParaRPr lang="fr-BE"/>
          </a:p>
        </p:txBody>
      </p:sp>
      <p:sp>
        <p:nvSpPr>
          <p:cNvPr id="6" name="Espace réservé du numéro de diapositive 5"/>
          <p:cNvSpPr>
            <a:spLocks noGrp="1"/>
          </p:cNvSpPr>
          <p:nvPr>
            <p:ph type="sldNum" sz="quarter" idx="12"/>
          </p:nvPr>
        </p:nvSpPr>
        <p:spPr/>
        <p:txBody>
          <a:bodyPr/>
          <a:lstStyle/>
          <a:p>
            <a:fld id="{648D7069-AD28-4BDC-A04A-8A0477023146}" type="slidenum">
              <a:rPr lang="fr-BE" smtClean="0"/>
              <a:t>‹N°›</a:t>
            </a:fld>
            <a:endParaRPr lang="fr-BE"/>
          </a:p>
        </p:txBody>
      </p:sp>
    </p:spTree>
    <p:extLst>
      <p:ext uri="{BB962C8B-B14F-4D97-AF65-F5344CB8AC3E}">
        <p14:creationId xmlns:p14="http://schemas.microsoft.com/office/powerpoint/2010/main" val="291252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FA530856-F6B7-483C-AD7F-382D90E59055}" type="datetime1">
              <a:rPr lang="fr-BE" smtClean="0"/>
              <a:t>21-05-24</a:t>
            </a:fld>
            <a:endParaRPr lang="fr-BE"/>
          </a:p>
        </p:txBody>
      </p:sp>
      <p:sp>
        <p:nvSpPr>
          <p:cNvPr id="5" name="Espace réservé du pied de page 4"/>
          <p:cNvSpPr>
            <a:spLocks noGrp="1"/>
          </p:cNvSpPr>
          <p:nvPr>
            <p:ph type="ftr" sz="quarter" idx="11"/>
          </p:nvPr>
        </p:nvSpPr>
        <p:spPr/>
        <p:txBody>
          <a:bodyPr/>
          <a:lstStyle/>
          <a:p>
            <a:r>
              <a:rPr lang="fr-BE" smtClean="0"/>
              <a:t>ALEAP - 10/05/2023</a:t>
            </a:r>
            <a:endParaRPr lang="fr-BE"/>
          </a:p>
        </p:txBody>
      </p:sp>
      <p:sp>
        <p:nvSpPr>
          <p:cNvPr id="6" name="Espace réservé du numéro de diapositive 5"/>
          <p:cNvSpPr>
            <a:spLocks noGrp="1"/>
          </p:cNvSpPr>
          <p:nvPr>
            <p:ph type="sldNum" sz="quarter" idx="12"/>
          </p:nvPr>
        </p:nvSpPr>
        <p:spPr/>
        <p:txBody>
          <a:bodyPr/>
          <a:lstStyle/>
          <a:p>
            <a:fld id="{648D7069-AD28-4BDC-A04A-8A0477023146}" type="slidenum">
              <a:rPr lang="fr-BE" smtClean="0"/>
              <a:t>‹N°›</a:t>
            </a:fld>
            <a:endParaRPr lang="fr-BE"/>
          </a:p>
        </p:txBody>
      </p:sp>
    </p:spTree>
    <p:extLst>
      <p:ext uri="{BB962C8B-B14F-4D97-AF65-F5344CB8AC3E}">
        <p14:creationId xmlns:p14="http://schemas.microsoft.com/office/powerpoint/2010/main" val="122431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‹N°›</a:t>
            </a:fld>
            <a:endParaRPr lang="en-US">
              <a:solidFill>
                <a:prstClr val="black">
                  <a:tint val="75000"/>
                </a:prstClr>
              </a:solidFill>
            </a:endParaRPr>
          </a:p>
        </p:txBody>
      </p:sp>
    </p:spTree>
    <p:extLst>
      <p:ext uri="{BB962C8B-B14F-4D97-AF65-F5344CB8AC3E}">
        <p14:creationId xmlns:p14="http://schemas.microsoft.com/office/powerpoint/2010/main" val="3341372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‹N°›</a:t>
            </a:fld>
            <a:endParaRPr lang="en-US">
              <a:solidFill>
                <a:prstClr val="black">
                  <a:tint val="75000"/>
                </a:prstClr>
              </a:solidFill>
            </a:endParaRPr>
          </a:p>
        </p:txBody>
      </p:sp>
    </p:spTree>
    <p:extLst>
      <p:ext uri="{BB962C8B-B14F-4D97-AF65-F5344CB8AC3E}">
        <p14:creationId xmlns:p14="http://schemas.microsoft.com/office/powerpoint/2010/main" val="3762575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‹N°›</a:t>
            </a:fld>
            <a:endParaRPr lang="en-US">
              <a:solidFill>
                <a:prstClr val="black">
                  <a:tint val="75000"/>
                </a:prstClr>
              </a:solidFill>
            </a:endParaRPr>
          </a:p>
        </p:txBody>
      </p:sp>
    </p:spTree>
    <p:extLst>
      <p:ext uri="{BB962C8B-B14F-4D97-AF65-F5344CB8AC3E}">
        <p14:creationId xmlns:p14="http://schemas.microsoft.com/office/powerpoint/2010/main" val="1597192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‹N°›</a:t>
            </a:fld>
            <a:endParaRPr lang="en-US">
              <a:solidFill>
                <a:prstClr val="black">
                  <a:tint val="75000"/>
                </a:prstClr>
              </a:solidFill>
            </a:endParaRPr>
          </a:p>
        </p:txBody>
      </p:sp>
    </p:spTree>
    <p:extLst>
      <p:ext uri="{BB962C8B-B14F-4D97-AF65-F5344CB8AC3E}">
        <p14:creationId xmlns:p14="http://schemas.microsoft.com/office/powerpoint/2010/main" val="3894376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‹N°›</a:t>
            </a:fld>
            <a:endParaRPr lang="en-US">
              <a:solidFill>
                <a:prstClr val="black">
                  <a:tint val="75000"/>
                </a:prstClr>
              </a:solidFill>
            </a:endParaRPr>
          </a:p>
        </p:txBody>
      </p:sp>
    </p:spTree>
    <p:extLst>
      <p:ext uri="{BB962C8B-B14F-4D97-AF65-F5344CB8AC3E}">
        <p14:creationId xmlns:p14="http://schemas.microsoft.com/office/powerpoint/2010/main" val="3856253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‹N°›</a:t>
            </a:fld>
            <a:endParaRPr lang="en-US">
              <a:solidFill>
                <a:prstClr val="black">
                  <a:tint val="75000"/>
                </a:prstClr>
              </a:solidFill>
            </a:endParaRPr>
          </a:p>
        </p:txBody>
      </p:sp>
    </p:spTree>
    <p:extLst>
      <p:ext uri="{BB962C8B-B14F-4D97-AF65-F5344CB8AC3E}">
        <p14:creationId xmlns:p14="http://schemas.microsoft.com/office/powerpoint/2010/main" val="2015119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‹N°›</a:t>
            </a:fld>
            <a:endParaRPr lang="en-US">
              <a:solidFill>
                <a:prstClr val="black">
                  <a:tint val="75000"/>
                </a:prstClr>
              </a:solidFill>
            </a:endParaRPr>
          </a:p>
        </p:txBody>
      </p:sp>
    </p:spTree>
    <p:extLst>
      <p:ext uri="{BB962C8B-B14F-4D97-AF65-F5344CB8AC3E}">
        <p14:creationId xmlns:p14="http://schemas.microsoft.com/office/powerpoint/2010/main" val="2532934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‹N°›</a:t>
            </a:fld>
            <a:endParaRPr lang="en-US">
              <a:solidFill>
                <a:prstClr val="black">
                  <a:tint val="75000"/>
                </a:prstClr>
              </a:solidFill>
            </a:endParaRPr>
          </a:p>
        </p:txBody>
      </p:sp>
    </p:spTree>
    <p:extLst>
      <p:ext uri="{BB962C8B-B14F-4D97-AF65-F5344CB8AC3E}">
        <p14:creationId xmlns:p14="http://schemas.microsoft.com/office/powerpoint/2010/main" val="1320086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8CEE52AA-3F97-4310-A077-0F3F141832B0}" type="datetime1">
              <a:rPr lang="fr-BE" smtClean="0"/>
              <a:t>21-05-24</a:t>
            </a:fld>
            <a:endParaRPr lang="fr-BE"/>
          </a:p>
        </p:txBody>
      </p:sp>
      <p:sp>
        <p:nvSpPr>
          <p:cNvPr id="5" name="Espace réservé du pied de page 4"/>
          <p:cNvSpPr>
            <a:spLocks noGrp="1"/>
          </p:cNvSpPr>
          <p:nvPr>
            <p:ph type="ftr" sz="quarter" idx="11"/>
          </p:nvPr>
        </p:nvSpPr>
        <p:spPr/>
        <p:txBody>
          <a:bodyPr/>
          <a:lstStyle/>
          <a:p>
            <a:r>
              <a:rPr lang="fr-BE" smtClean="0"/>
              <a:t>ALEAP - 10/05/2023</a:t>
            </a:r>
            <a:endParaRPr lang="fr-BE"/>
          </a:p>
        </p:txBody>
      </p:sp>
      <p:sp>
        <p:nvSpPr>
          <p:cNvPr id="6" name="Espace réservé du numéro de diapositive 5"/>
          <p:cNvSpPr>
            <a:spLocks noGrp="1"/>
          </p:cNvSpPr>
          <p:nvPr>
            <p:ph type="sldNum" sz="quarter" idx="12"/>
          </p:nvPr>
        </p:nvSpPr>
        <p:spPr/>
        <p:txBody>
          <a:bodyPr/>
          <a:lstStyle/>
          <a:p>
            <a:fld id="{648D7069-AD28-4BDC-A04A-8A0477023146}" type="slidenum">
              <a:rPr lang="fr-BE" smtClean="0"/>
              <a:t>‹N°›</a:t>
            </a:fld>
            <a:endParaRPr lang="fr-BE"/>
          </a:p>
        </p:txBody>
      </p:sp>
    </p:spTree>
    <p:extLst>
      <p:ext uri="{BB962C8B-B14F-4D97-AF65-F5344CB8AC3E}">
        <p14:creationId xmlns:p14="http://schemas.microsoft.com/office/powerpoint/2010/main" val="249915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‹N°›</a:t>
            </a:fld>
            <a:endParaRPr lang="en-US">
              <a:solidFill>
                <a:prstClr val="black">
                  <a:tint val="75000"/>
                </a:prstClr>
              </a:solidFill>
            </a:endParaRPr>
          </a:p>
        </p:txBody>
      </p:sp>
    </p:spTree>
    <p:extLst>
      <p:ext uri="{BB962C8B-B14F-4D97-AF65-F5344CB8AC3E}">
        <p14:creationId xmlns:p14="http://schemas.microsoft.com/office/powerpoint/2010/main" val="2958151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‹N°›</a:t>
            </a:fld>
            <a:endParaRPr lang="en-US">
              <a:solidFill>
                <a:prstClr val="black">
                  <a:tint val="75000"/>
                </a:prstClr>
              </a:solidFill>
            </a:endParaRPr>
          </a:p>
        </p:txBody>
      </p:sp>
    </p:spTree>
    <p:extLst>
      <p:ext uri="{BB962C8B-B14F-4D97-AF65-F5344CB8AC3E}">
        <p14:creationId xmlns:p14="http://schemas.microsoft.com/office/powerpoint/2010/main" val="1597884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‹N°›</a:t>
            </a:fld>
            <a:endParaRPr lang="en-US">
              <a:solidFill>
                <a:prstClr val="black">
                  <a:tint val="75000"/>
                </a:prstClr>
              </a:solidFill>
            </a:endParaRPr>
          </a:p>
        </p:txBody>
      </p:sp>
    </p:spTree>
    <p:extLst>
      <p:ext uri="{BB962C8B-B14F-4D97-AF65-F5344CB8AC3E}">
        <p14:creationId xmlns:p14="http://schemas.microsoft.com/office/powerpoint/2010/main" val="3195509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C9BA2A3F-C306-4D66-8CEC-FC6E6F9C21F1}" type="datetime1">
              <a:rPr lang="fr-BE" smtClean="0"/>
              <a:t>21-05-24</a:t>
            </a:fld>
            <a:endParaRPr lang="fr-BE"/>
          </a:p>
        </p:txBody>
      </p:sp>
      <p:sp>
        <p:nvSpPr>
          <p:cNvPr id="5" name="Espace réservé du pied de page 4"/>
          <p:cNvSpPr>
            <a:spLocks noGrp="1"/>
          </p:cNvSpPr>
          <p:nvPr>
            <p:ph type="ftr" sz="quarter" idx="11"/>
          </p:nvPr>
        </p:nvSpPr>
        <p:spPr/>
        <p:txBody>
          <a:bodyPr/>
          <a:lstStyle/>
          <a:p>
            <a:r>
              <a:rPr lang="fr-BE" smtClean="0"/>
              <a:t>ALEAP - 10/05/2023</a:t>
            </a:r>
            <a:endParaRPr lang="fr-BE"/>
          </a:p>
        </p:txBody>
      </p:sp>
      <p:sp>
        <p:nvSpPr>
          <p:cNvPr id="6" name="Espace réservé du numéro de diapositive 5"/>
          <p:cNvSpPr>
            <a:spLocks noGrp="1"/>
          </p:cNvSpPr>
          <p:nvPr>
            <p:ph type="sldNum" sz="quarter" idx="12"/>
          </p:nvPr>
        </p:nvSpPr>
        <p:spPr/>
        <p:txBody>
          <a:bodyPr/>
          <a:lstStyle/>
          <a:p>
            <a:fld id="{648D7069-AD28-4BDC-A04A-8A0477023146}" type="slidenum">
              <a:rPr lang="fr-BE" smtClean="0"/>
              <a:t>‹N°›</a:t>
            </a:fld>
            <a:endParaRPr lang="fr-BE"/>
          </a:p>
        </p:txBody>
      </p:sp>
    </p:spTree>
    <p:extLst>
      <p:ext uri="{BB962C8B-B14F-4D97-AF65-F5344CB8AC3E}">
        <p14:creationId xmlns:p14="http://schemas.microsoft.com/office/powerpoint/2010/main" val="4124084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D35F2EB7-5BA0-47E6-906C-EC0A87290967}" type="datetime1">
              <a:rPr lang="fr-BE" smtClean="0"/>
              <a:t>21-05-24</a:t>
            </a:fld>
            <a:endParaRPr lang="fr-BE"/>
          </a:p>
        </p:txBody>
      </p:sp>
      <p:sp>
        <p:nvSpPr>
          <p:cNvPr id="6" name="Espace réservé du pied de page 5"/>
          <p:cNvSpPr>
            <a:spLocks noGrp="1"/>
          </p:cNvSpPr>
          <p:nvPr>
            <p:ph type="ftr" sz="quarter" idx="11"/>
          </p:nvPr>
        </p:nvSpPr>
        <p:spPr/>
        <p:txBody>
          <a:bodyPr/>
          <a:lstStyle/>
          <a:p>
            <a:r>
              <a:rPr lang="fr-BE" smtClean="0"/>
              <a:t>ALEAP - 10/05/2023</a:t>
            </a:r>
            <a:endParaRPr lang="fr-BE"/>
          </a:p>
        </p:txBody>
      </p:sp>
      <p:sp>
        <p:nvSpPr>
          <p:cNvPr id="7" name="Espace réservé du numéro de diapositive 6"/>
          <p:cNvSpPr>
            <a:spLocks noGrp="1"/>
          </p:cNvSpPr>
          <p:nvPr>
            <p:ph type="sldNum" sz="quarter" idx="12"/>
          </p:nvPr>
        </p:nvSpPr>
        <p:spPr/>
        <p:txBody>
          <a:bodyPr/>
          <a:lstStyle/>
          <a:p>
            <a:fld id="{648D7069-AD28-4BDC-A04A-8A0477023146}" type="slidenum">
              <a:rPr lang="fr-BE" smtClean="0"/>
              <a:t>‹N°›</a:t>
            </a:fld>
            <a:endParaRPr lang="fr-BE"/>
          </a:p>
        </p:txBody>
      </p:sp>
    </p:spTree>
    <p:extLst>
      <p:ext uri="{BB962C8B-B14F-4D97-AF65-F5344CB8AC3E}">
        <p14:creationId xmlns:p14="http://schemas.microsoft.com/office/powerpoint/2010/main" val="303191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48CD9F54-7FF9-4270-A16B-BDC33D178CED}" type="datetime1">
              <a:rPr lang="fr-BE" smtClean="0"/>
              <a:t>21-05-24</a:t>
            </a:fld>
            <a:endParaRPr lang="fr-BE"/>
          </a:p>
        </p:txBody>
      </p:sp>
      <p:sp>
        <p:nvSpPr>
          <p:cNvPr id="8" name="Espace réservé du pied de page 7"/>
          <p:cNvSpPr>
            <a:spLocks noGrp="1"/>
          </p:cNvSpPr>
          <p:nvPr>
            <p:ph type="ftr" sz="quarter" idx="11"/>
          </p:nvPr>
        </p:nvSpPr>
        <p:spPr/>
        <p:txBody>
          <a:bodyPr/>
          <a:lstStyle/>
          <a:p>
            <a:r>
              <a:rPr lang="fr-BE" smtClean="0"/>
              <a:t>ALEAP - 10/05/2023</a:t>
            </a:r>
            <a:endParaRPr lang="fr-BE"/>
          </a:p>
        </p:txBody>
      </p:sp>
      <p:sp>
        <p:nvSpPr>
          <p:cNvPr id="9" name="Espace réservé du numéro de diapositive 8"/>
          <p:cNvSpPr>
            <a:spLocks noGrp="1"/>
          </p:cNvSpPr>
          <p:nvPr>
            <p:ph type="sldNum" sz="quarter" idx="12"/>
          </p:nvPr>
        </p:nvSpPr>
        <p:spPr/>
        <p:txBody>
          <a:bodyPr/>
          <a:lstStyle/>
          <a:p>
            <a:fld id="{648D7069-AD28-4BDC-A04A-8A0477023146}" type="slidenum">
              <a:rPr lang="fr-BE" smtClean="0"/>
              <a:t>‹N°›</a:t>
            </a:fld>
            <a:endParaRPr lang="fr-BE"/>
          </a:p>
        </p:txBody>
      </p:sp>
    </p:spTree>
    <p:extLst>
      <p:ext uri="{BB962C8B-B14F-4D97-AF65-F5344CB8AC3E}">
        <p14:creationId xmlns:p14="http://schemas.microsoft.com/office/powerpoint/2010/main" val="348680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C89D7F78-B7BC-4556-9B2E-A8033FB39464}" type="datetime1">
              <a:rPr lang="fr-BE" smtClean="0"/>
              <a:t>21-05-24</a:t>
            </a:fld>
            <a:endParaRPr lang="fr-BE"/>
          </a:p>
        </p:txBody>
      </p:sp>
      <p:sp>
        <p:nvSpPr>
          <p:cNvPr id="4" name="Espace réservé du pied de page 3"/>
          <p:cNvSpPr>
            <a:spLocks noGrp="1"/>
          </p:cNvSpPr>
          <p:nvPr>
            <p:ph type="ftr" sz="quarter" idx="11"/>
          </p:nvPr>
        </p:nvSpPr>
        <p:spPr/>
        <p:txBody>
          <a:bodyPr/>
          <a:lstStyle/>
          <a:p>
            <a:r>
              <a:rPr lang="fr-BE" smtClean="0"/>
              <a:t>ALEAP - 10/05/2023</a:t>
            </a:r>
            <a:endParaRPr lang="fr-BE"/>
          </a:p>
        </p:txBody>
      </p:sp>
      <p:sp>
        <p:nvSpPr>
          <p:cNvPr id="5" name="Espace réservé du numéro de diapositive 4"/>
          <p:cNvSpPr>
            <a:spLocks noGrp="1"/>
          </p:cNvSpPr>
          <p:nvPr>
            <p:ph type="sldNum" sz="quarter" idx="12"/>
          </p:nvPr>
        </p:nvSpPr>
        <p:spPr/>
        <p:txBody>
          <a:bodyPr/>
          <a:lstStyle/>
          <a:p>
            <a:fld id="{648D7069-AD28-4BDC-A04A-8A0477023146}" type="slidenum">
              <a:rPr lang="fr-BE" smtClean="0"/>
              <a:t>‹N°›</a:t>
            </a:fld>
            <a:endParaRPr lang="fr-BE"/>
          </a:p>
        </p:txBody>
      </p:sp>
    </p:spTree>
    <p:extLst>
      <p:ext uri="{BB962C8B-B14F-4D97-AF65-F5344CB8AC3E}">
        <p14:creationId xmlns:p14="http://schemas.microsoft.com/office/powerpoint/2010/main" val="2233734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A2E5B9E-9E7C-48CC-A4E4-5518C248C8A2}" type="datetime1">
              <a:rPr lang="fr-BE" smtClean="0"/>
              <a:t>21-05-24</a:t>
            </a:fld>
            <a:endParaRPr lang="fr-BE"/>
          </a:p>
        </p:txBody>
      </p:sp>
      <p:sp>
        <p:nvSpPr>
          <p:cNvPr id="3" name="Espace réservé du pied de page 2"/>
          <p:cNvSpPr>
            <a:spLocks noGrp="1"/>
          </p:cNvSpPr>
          <p:nvPr>
            <p:ph type="ftr" sz="quarter" idx="11"/>
          </p:nvPr>
        </p:nvSpPr>
        <p:spPr/>
        <p:txBody>
          <a:bodyPr/>
          <a:lstStyle/>
          <a:p>
            <a:r>
              <a:rPr lang="fr-BE" smtClean="0"/>
              <a:t>ALEAP - 10/05/2023</a:t>
            </a:r>
            <a:endParaRPr lang="fr-BE"/>
          </a:p>
        </p:txBody>
      </p:sp>
      <p:sp>
        <p:nvSpPr>
          <p:cNvPr id="4" name="Espace réservé du numéro de diapositive 3"/>
          <p:cNvSpPr>
            <a:spLocks noGrp="1"/>
          </p:cNvSpPr>
          <p:nvPr>
            <p:ph type="sldNum" sz="quarter" idx="12"/>
          </p:nvPr>
        </p:nvSpPr>
        <p:spPr/>
        <p:txBody>
          <a:bodyPr/>
          <a:lstStyle/>
          <a:p>
            <a:fld id="{648D7069-AD28-4BDC-A04A-8A0477023146}" type="slidenum">
              <a:rPr lang="fr-BE" smtClean="0"/>
              <a:t>‹N°›</a:t>
            </a:fld>
            <a:endParaRPr lang="fr-BE"/>
          </a:p>
        </p:txBody>
      </p:sp>
    </p:spTree>
    <p:extLst>
      <p:ext uri="{BB962C8B-B14F-4D97-AF65-F5344CB8AC3E}">
        <p14:creationId xmlns:p14="http://schemas.microsoft.com/office/powerpoint/2010/main" val="1037155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B01A0C0-CF96-4331-8FDD-30A01E4EFE42}" type="datetime1">
              <a:rPr lang="fr-BE" smtClean="0"/>
              <a:t>21-05-24</a:t>
            </a:fld>
            <a:endParaRPr lang="fr-BE"/>
          </a:p>
        </p:txBody>
      </p:sp>
      <p:sp>
        <p:nvSpPr>
          <p:cNvPr id="6" name="Espace réservé du pied de page 5"/>
          <p:cNvSpPr>
            <a:spLocks noGrp="1"/>
          </p:cNvSpPr>
          <p:nvPr>
            <p:ph type="ftr" sz="quarter" idx="11"/>
          </p:nvPr>
        </p:nvSpPr>
        <p:spPr/>
        <p:txBody>
          <a:bodyPr/>
          <a:lstStyle/>
          <a:p>
            <a:r>
              <a:rPr lang="fr-BE" smtClean="0"/>
              <a:t>ALEAP - 10/05/2023</a:t>
            </a:r>
            <a:endParaRPr lang="fr-BE"/>
          </a:p>
        </p:txBody>
      </p:sp>
      <p:sp>
        <p:nvSpPr>
          <p:cNvPr id="7" name="Espace réservé du numéro de diapositive 6"/>
          <p:cNvSpPr>
            <a:spLocks noGrp="1"/>
          </p:cNvSpPr>
          <p:nvPr>
            <p:ph type="sldNum" sz="quarter" idx="12"/>
          </p:nvPr>
        </p:nvSpPr>
        <p:spPr/>
        <p:txBody>
          <a:bodyPr/>
          <a:lstStyle/>
          <a:p>
            <a:fld id="{648D7069-AD28-4BDC-A04A-8A0477023146}" type="slidenum">
              <a:rPr lang="fr-BE" smtClean="0"/>
              <a:t>‹N°›</a:t>
            </a:fld>
            <a:endParaRPr lang="fr-BE"/>
          </a:p>
        </p:txBody>
      </p:sp>
    </p:spTree>
    <p:extLst>
      <p:ext uri="{BB962C8B-B14F-4D97-AF65-F5344CB8AC3E}">
        <p14:creationId xmlns:p14="http://schemas.microsoft.com/office/powerpoint/2010/main" val="2564838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7C46FE5-94BB-4651-9372-CC25287673E7}" type="datetime1">
              <a:rPr lang="fr-BE" smtClean="0"/>
              <a:t>21-05-24</a:t>
            </a:fld>
            <a:endParaRPr lang="fr-BE"/>
          </a:p>
        </p:txBody>
      </p:sp>
      <p:sp>
        <p:nvSpPr>
          <p:cNvPr id="6" name="Espace réservé du pied de page 5"/>
          <p:cNvSpPr>
            <a:spLocks noGrp="1"/>
          </p:cNvSpPr>
          <p:nvPr>
            <p:ph type="ftr" sz="quarter" idx="11"/>
          </p:nvPr>
        </p:nvSpPr>
        <p:spPr/>
        <p:txBody>
          <a:bodyPr/>
          <a:lstStyle/>
          <a:p>
            <a:r>
              <a:rPr lang="fr-BE" smtClean="0"/>
              <a:t>ALEAP - 10/05/2023</a:t>
            </a:r>
            <a:endParaRPr lang="fr-BE"/>
          </a:p>
        </p:txBody>
      </p:sp>
      <p:sp>
        <p:nvSpPr>
          <p:cNvPr id="7" name="Espace réservé du numéro de diapositive 6"/>
          <p:cNvSpPr>
            <a:spLocks noGrp="1"/>
          </p:cNvSpPr>
          <p:nvPr>
            <p:ph type="sldNum" sz="quarter" idx="12"/>
          </p:nvPr>
        </p:nvSpPr>
        <p:spPr/>
        <p:txBody>
          <a:bodyPr/>
          <a:lstStyle/>
          <a:p>
            <a:fld id="{648D7069-AD28-4BDC-A04A-8A0477023146}" type="slidenum">
              <a:rPr lang="fr-BE" smtClean="0"/>
              <a:t>‹N°›</a:t>
            </a:fld>
            <a:endParaRPr lang="fr-BE"/>
          </a:p>
        </p:txBody>
      </p:sp>
    </p:spTree>
    <p:extLst>
      <p:ext uri="{BB962C8B-B14F-4D97-AF65-F5344CB8AC3E}">
        <p14:creationId xmlns:p14="http://schemas.microsoft.com/office/powerpoint/2010/main" val="101340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FBFE4A-4D40-48A8-841A-400807CC66F9}" type="datetime1">
              <a:rPr lang="fr-BE" smtClean="0"/>
              <a:t>21-05-24</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smtClean="0"/>
              <a:t>ALEAP - 10/05/2023</a:t>
            </a:r>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D7069-AD28-4BDC-A04A-8A0477023146}" type="slidenum">
              <a:rPr lang="fr-BE" smtClean="0"/>
              <a:t>‹N°›</a:t>
            </a:fld>
            <a:endParaRPr lang="fr-BE"/>
          </a:p>
        </p:txBody>
      </p:sp>
    </p:spTree>
    <p:extLst>
      <p:ext uri="{BB962C8B-B14F-4D97-AF65-F5344CB8AC3E}">
        <p14:creationId xmlns:p14="http://schemas.microsoft.com/office/powerpoint/2010/main" val="3302809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5/21/2024</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‹N°›</a:t>
            </a:fld>
            <a:endParaRPr lang="en-US">
              <a:solidFill>
                <a:prstClr val="black">
                  <a:tint val="75000"/>
                </a:prstClr>
              </a:solidFill>
            </a:endParaRPr>
          </a:p>
        </p:txBody>
      </p:sp>
    </p:spTree>
    <p:extLst>
      <p:ext uri="{BB962C8B-B14F-4D97-AF65-F5344CB8AC3E}">
        <p14:creationId xmlns:p14="http://schemas.microsoft.com/office/powerpoint/2010/main" val="2516240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7.sv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www.ludovortex.games/" TargetMode="Externa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gue-enseignement.be/lapprentissage-par-le-je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reseau-canope.fr/apprendre-par-le-jeu/liste-des-jeux.html?tx_cndpnotice_facettesplateforme%5bfiltresFacettes%5d=,&amp;tx_cndpnotice_facettesplateforme%5baction%5d=show&amp;cHash=bb838941effafa761a2fefc326146176#facettesplateforme_anchor"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portaileduc.net/website/wp-content/uploads/2019/05/La-p%C3%A9dagogie-du-jeu-V1.1.pdf" TargetMode="External"/><Relationship Id="rId5" Type="http://schemas.openxmlformats.org/officeDocument/2006/relationships/hyperlink" Target="https://www.proactiveacademy.fr/blog/formation/jeux-pedagogiques-pour-animer-des-formations-guide-pratique/" TargetMode="External"/><Relationship Id="rId4" Type="http://schemas.openxmlformats.org/officeDocument/2006/relationships/hyperlink" Target="https://www.reseau-canope.fr/apprendre-par-le-jeu/utiliser-les-jeux-dans-sa-pratique-pedagogique/les-jeux-cooperatifs/decouvrir-des-jeux.html"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calif.be/index.php/ressources-peda/centre-de-ressources-pedagogique" TargetMode="External"/><Relationship Id="rId13" Type="http://schemas.openxmlformats.org/officeDocument/2006/relationships/hyperlink" Target="https://ludobel.be/l-association-ludo/" TargetMode="External"/><Relationship Id="rId3" Type="http://schemas.openxmlformats.org/officeDocument/2006/relationships/hyperlink" Target="https://www.interfede.be/en-pret/" TargetMode="External"/><Relationship Id="rId7" Type="http://schemas.openxmlformats.org/officeDocument/2006/relationships/hyperlink" Target="https://anastasia.province.namur.be/Main.htm?context=6" TargetMode="External"/><Relationship Id="rId12" Type="http://schemas.openxmlformats.org/officeDocument/2006/relationships/hyperlink" Target="https://www.universitedepaix.org/fiches-outil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baobabbelgium.be/" TargetMode="External"/><Relationship Id="rId11" Type="http://schemas.openxmlformats.org/officeDocument/2006/relationships/hyperlink" Target="https://www.cpascharleroi.be/fr/sante-mentale/pour-les-professionnels/promotion-de-la-sante/outils-en-promotion-de-la-sante" TargetMode="External"/><Relationship Id="rId5" Type="http://schemas.openxmlformats.org/officeDocument/2006/relationships/hyperlink" Target="https://www.empreintes.be/outils-pedagogiques/" TargetMode="External"/><Relationship Id="rId10" Type="http://schemas.openxmlformats.org/officeDocument/2006/relationships/hyperlink" Target="https://lesclps.org/que-faisons-nous/documentation/" TargetMode="External"/><Relationship Id="rId4" Type="http://schemas.openxmlformats.org/officeDocument/2006/relationships/hyperlink" Target="https://www.pipsa.be/" TargetMode="External"/><Relationship Id="rId9" Type="http://schemas.openxmlformats.org/officeDocument/2006/relationships/hyperlink" Target="https://www.pmb.calif.be/opac_css/index.php?lvl=notice_display&amp;id=714" TargetMode="External"/><Relationship Id="rId14" Type="http://schemas.openxmlformats.org/officeDocument/2006/relationships/hyperlink" Target="https://ludop&#233;dagogie.be/un-monde-dapprentissage-par-le-jeu/galaxie-des-site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formaform.be/nos-services/formations/f257a/"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www.formaform.be/nos-services/formations/f283a/" TargetMode="External"/><Relationship Id="rId4" Type="http://schemas.openxmlformats.org/officeDocument/2006/relationships/hyperlink" Target="https://www.formaform.be/nos-services/formations/f2111a/"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ludop&#233;dagogie.be/ludopedagogie/" TargetMode="External"/><Relationship Id="rId2" Type="http://schemas.openxmlformats.org/officeDocument/2006/relationships/hyperlink" Target="https://www.youtube.com/watch?v=6BA1nhd2Ozw" TargetMode="External"/><Relationship Id="rId1" Type="http://schemas.openxmlformats.org/officeDocument/2006/relationships/slideLayout" Target="../slideLayouts/slideLayout2.xml"/><Relationship Id="rId4" Type="http://schemas.openxmlformats.org/officeDocument/2006/relationships/hyperlink" Target="https://ligue-enseignement.be/education-enseignement/articles/dossier/la-ludopedagogie-au-coeur-des-apprentissages-des-secteurs"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ludo-social.b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itre 4"/>
          <p:cNvSpPr txBox="1">
            <a:spLocks/>
          </p:cNvSpPr>
          <p:nvPr/>
        </p:nvSpPr>
        <p:spPr>
          <a:xfrm>
            <a:off x="1594503" y="5719864"/>
            <a:ext cx="9144000" cy="6263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sz="2800" dirty="0" smtClean="0">
                <a:solidFill>
                  <a:srgbClr val="C31F56"/>
                </a:solidFill>
              </a:rPr>
              <a:t>Le 21 mai 2024</a:t>
            </a:r>
            <a:endParaRPr lang="fr-BE" sz="2800" dirty="0">
              <a:solidFill>
                <a:srgbClr val="C31F56"/>
              </a:solidFill>
            </a:endParaRPr>
          </a:p>
        </p:txBody>
      </p:sp>
      <p:sp>
        <p:nvSpPr>
          <p:cNvPr id="7" name="Titre 4"/>
          <p:cNvSpPr txBox="1">
            <a:spLocks/>
          </p:cNvSpPr>
          <p:nvPr/>
        </p:nvSpPr>
        <p:spPr>
          <a:xfrm>
            <a:off x="-214965" y="2078014"/>
            <a:ext cx="12159575" cy="19073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BE" dirty="0" smtClean="0">
              <a:solidFill>
                <a:srgbClr val="C31F56"/>
              </a:solidFill>
            </a:endParaRPr>
          </a:p>
          <a:p>
            <a:r>
              <a:rPr lang="fr-BE" sz="9600" dirty="0" smtClean="0">
                <a:solidFill>
                  <a:srgbClr val="C31F56"/>
                </a:solidFill>
              </a:rPr>
              <a:t>La pédagogie par le jeu</a:t>
            </a:r>
            <a:endParaRPr lang="fr-BE" sz="9600" dirty="0">
              <a:solidFill>
                <a:srgbClr val="C31F56"/>
              </a:solidFill>
            </a:endParaRPr>
          </a:p>
        </p:txBody>
      </p:sp>
      <p:pic>
        <p:nvPicPr>
          <p:cNvPr id="8" name="Image 7" descr="logo_aleap_2015-TRANSPARAN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671" y="266090"/>
            <a:ext cx="1555678" cy="1095781"/>
          </a:xfrm>
          <a:prstGeom prst="rect">
            <a:avLst/>
          </a:prstGeom>
          <a:noFill/>
        </p:spPr>
      </p:pic>
    </p:spTree>
    <p:extLst>
      <p:ext uri="{BB962C8B-B14F-4D97-AF65-F5344CB8AC3E}">
        <p14:creationId xmlns:p14="http://schemas.microsoft.com/office/powerpoint/2010/main" val="371594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1377629" y="612981"/>
            <a:ext cx="8770289" cy="830997"/>
          </a:xfrm>
          <a:prstGeom prst="rect">
            <a:avLst/>
          </a:prstGeom>
          <a:noFill/>
        </p:spPr>
        <p:txBody>
          <a:bodyPr wrap="square" rtlCol="0">
            <a:spAutoFit/>
          </a:bodyPr>
          <a:lstStyle/>
          <a:p>
            <a:pPr algn="ctr"/>
            <a:r>
              <a:rPr lang="fr-BE" sz="4800" u="sng" dirty="0">
                <a:solidFill>
                  <a:schemeClr val="accent5"/>
                </a:solidFill>
              </a:rPr>
              <a:t>Pourquoi utiliser des </a:t>
            </a:r>
            <a:r>
              <a:rPr lang="fr-BE" sz="4800" u="sng" dirty="0" smtClean="0">
                <a:solidFill>
                  <a:schemeClr val="accent5"/>
                </a:solidFill>
              </a:rPr>
              <a:t>brise-glace </a:t>
            </a:r>
            <a:r>
              <a:rPr lang="fr-BE" sz="4800" u="sng" dirty="0">
                <a:solidFill>
                  <a:schemeClr val="accent5"/>
                </a:solidFill>
              </a:rPr>
              <a:t>?</a:t>
            </a:r>
          </a:p>
        </p:txBody>
      </p:sp>
      <p:sp>
        <p:nvSpPr>
          <p:cNvPr id="2" name="Espace réservé du contenu 1"/>
          <p:cNvSpPr>
            <a:spLocks noGrp="1"/>
          </p:cNvSpPr>
          <p:nvPr>
            <p:ph idx="1"/>
          </p:nvPr>
        </p:nvSpPr>
        <p:spPr/>
        <p:txBody>
          <a:bodyPr>
            <a:normAutofit/>
          </a:bodyPr>
          <a:lstStyle/>
          <a:p>
            <a:pPr marL="0" indent="0">
              <a:buNone/>
            </a:pPr>
            <a:endParaRPr lang="fr-BE" dirty="0"/>
          </a:p>
        </p:txBody>
      </p:sp>
    </p:spTree>
    <p:extLst>
      <p:ext uri="{BB962C8B-B14F-4D97-AF65-F5344CB8AC3E}">
        <p14:creationId xmlns:p14="http://schemas.microsoft.com/office/powerpoint/2010/main" val="3689913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1377629" y="612981"/>
            <a:ext cx="8770289" cy="830997"/>
          </a:xfrm>
          <a:prstGeom prst="rect">
            <a:avLst/>
          </a:prstGeom>
          <a:noFill/>
        </p:spPr>
        <p:txBody>
          <a:bodyPr wrap="square" rtlCol="0">
            <a:spAutoFit/>
          </a:bodyPr>
          <a:lstStyle/>
          <a:p>
            <a:pPr algn="ctr"/>
            <a:r>
              <a:rPr lang="fr-BE" sz="4800" u="sng" dirty="0" smtClean="0">
                <a:solidFill>
                  <a:schemeClr val="accent5"/>
                </a:solidFill>
              </a:rPr>
              <a:t>Comment choisir un brise glace?</a:t>
            </a:r>
            <a:endParaRPr lang="fr-BE" sz="4800" u="sng" dirty="0">
              <a:solidFill>
                <a:schemeClr val="accent5"/>
              </a:solidFill>
            </a:endParaRPr>
          </a:p>
        </p:txBody>
      </p:sp>
      <p:sp>
        <p:nvSpPr>
          <p:cNvPr id="2" name="Espace réservé du contenu 1"/>
          <p:cNvSpPr>
            <a:spLocks noGrp="1"/>
          </p:cNvSpPr>
          <p:nvPr>
            <p:ph idx="1"/>
          </p:nvPr>
        </p:nvSpPr>
        <p:spPr/>
        <p:txBody>
          <a:bodyPr/>
          <a:lstStyle/>
          <a:p>
            <a:endParaRPr lang="fr-BE"/>
          </a:p>
        </p:txBody>
      </p:sp>
    </p:spTree>
    <p:extLst>
      <p:ext uri="{BB962C8B-B14F-4D97-AF65-F5344CB8AC3E}">
        <p14:creationId xmlns:p14="http://schemas.microsoft.com/office/powerpoint/2010/main" val="2731608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ZoneTexte 2"/>
          <p:cNvSpPr txBox="1"/>
          <p:nvPr/>
        </p:nvSpPr>
        <p:spPr>
          <a:xfrm>
            <a:off x="1499881" y="557304"/>
            <a:ext cx="8770289" cy="1938992"/>
          </a:xfrm>
          <a:prstGeom prst="rect">
            <a:avLst/>
          </a:prstGeom>
          <a:noFill/>
        </p:spPr>
        <p:txBody>
          <a:bodyPr wrap="square" rtlCol="0">
            <a:spAutoFit/>
          </a:bodyPr>
          <a:lstStyle/>
          <a:p>
            <a:pPr algn="ctr"/>
            <a:endParaRPr lang="fr-BE" sz="6000" u="sng" dirty="0">
              <a:solidFill>
                <a:schemeClr val="accent5"/>
              </a:solidFill>
            </a:endParaRPr>
          </a:p>
          <a:p>
            <a:pPr algn="ctr"/>
            <a:r>
              <a:rPr lang="fr-BE" sz="6000" u="sng" dirty="0" smtClean="0">
                <a:solidFill>
                  <a:schemeClr val="accent5"/>
                </a:solidFill>
              </a:rPr>
              <a:t>La </a:t>
            </a:r>
            <a:r>
              <a:rPr lang="fr-BE" sz="6000" u="sng" dirty="0" err="1" smtClean="0">
                <a:solidFill>
                  <a:schemeClr val="accent5"/>
                </a:solidFill>
              </a:rPr>
              <a:t>ludopédagogie</a:t>
            </a:r>
            <a:endParaRPr lang="fr-BE" sz="6000" u="sng" dirty="0">
              <a:solidFill>
                <a:schemeClr val="accent5"/>
              </a:solidFill>
            </a:endParaRPr>
          </a:p>
        </p:txBody>
      </p:sp>
      <p:pic>
        <p:nvPicPr>
          <p:cNvPr id="7" name="Picture 4" descr="Student group discussion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0001" y="3227519"/>
            <a:ext cx="2590048" cy="2162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715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1377629" y="612981"/>
            <a:ext cx="8770289" cy="830997"/>
          </a:xfrm>
          <a:prstGeom prst="rect">
            <a:avLst/>
          </a:prstGeom>
          <a:noFill/>
        </p:spPr>
        <p:txBody>
          <a:bodyPr wrap="square" rtlCol="0">
            <a:spAutoFit/>
          </a:bodyPr>
          <a:lstStyle/>
          <a:p>
            <a:pPr algn="ctr"/>
            <a:r>
              <a:rPr lang="fr-BE" sz="4800" u="sng" dirty="0" smtClean="0">
                <a:solidFill>
                  <a:schemeClr val="accent5"/>
                </a:solidFill>
              </a:rPr>
              <a:t>De quoi parlons-nous ?</a:t>
            </a:r>
            <a:endParaRPr lang="fr-BE" sz="4800" u="sng" dirty="0">
              <a:solidFill>
                <a:schemeClr val="accent5"/>
              </a:solidFill>
            </a:endParaRPr>
          </a:p>
        </p:txBody>
      </p:sp>
      <p:sp>
        <p:nvSpPr>
          <p:cNvPr id="2" name="Espace réservé du contenu 1"/>
          <p:cNvSpPr>
            <a:spLocks noGrp="1"/>
          </p:cNvSpPr>
          <p:nvPr>
            <p:ph idx="1"/>
          </p:nvPr>
        </p:nvSpPr>
        <p:spPr>
          <a:xfrm>
            <a:off x="809625" y="2443163"/>
            <a:ext cx="10515600" cy="2228850"/>
          </a:xfrm>
        </p:spPr>
        <p:txBody>
          <a:bodyPr>
            <a:normAutofit/>
          </a:bodyPr>
          <a:lstStyle/>
          <a:p>
            <a:pPr marL="0" indent="0">
              <a:buNone/>
            </a:pPr>
            <a:r>
              <a:rPr lang="fr-BE" dirty="0" smtClean="0"/>
              <a:t>Concept pluriel : </a:t>
            </a:r>
          </a:p>
          <a:p>
            <a:pPr marL="0" indent="0">
              <a:buNone/>
            </a:pPr>
            <a:endParaRPr lang="fr-BE" dirty="0" smtClean="0"/>
          </a:p>
          <a:p>
            <a:pPr lvl="1">
              <a:buFont typeface="Courier New" panose="02070309020205020404" pitchFamily="49" charset="0"/>
              <a:buChar char="o"/>
            </a:pPr>
            <a:r>
              <a:rPr lang="fr-BE" dirty="0" smtClean="0"/>
              <a:t>Pédagogie du jeu </a:t>
            </a:r>
            <a:r>
              <a:rPr lang="fr-BE" dirty="0" smtClean="0">
                <a:sym typeface="Wingdings" panose="05000000000000000000" pitchFamily="2" charset="2"/>
              </a:rPr>
              <a:t> rendre </a:t>
            </a:r>
            <a:r>
              <a:rPr lang="fr-BE" dirty="0">
                <a:sym typeface="Wingdings" panose="05000000000000000000" pitchFamily="2" charset="2"/>
              </a:rPr>
              <a:t>ludique des apprentissages </a:t>
            </a:r>
            <a:endParaRPr lang="fr-BE" dirty="0" smtClean="0">
              <a:sym typeface="Wingdings" panose="05000000000000000000" pitchFamily="2" charset="2"/>
            </a:endParaRPr>
          </a:p>
          <a:p>
            <a:pPr lvl="1">
              <a:buFont typeface="Courier New" panose="02070309020205020404" pitchFamily="49" charset="0"/>
              <a:buChar char="o"/>
            </a:pPr>
            <a:r>
              <a:rPr lang="fr-BE" dirty="0"/>
              <a:t>Pédagogie des jeux </a:t>
            </a:r>
            <a:r>
              <a:rPr lang="fr-BE" dirty="0" smtClean="0">
                <a:sym typeface="Wingdings" panose="05000000000000000000" pitchFamily="2" charset="2"/>
              </a:rPr>
              <a:t> créer</a:t>
            </a:r>
            <a:r>
              <a:rPr lang="fr-BE" dirty="0">
                <a:sym typeface="Wingdings" panose="05000000000000000000" pitchFamily="2" charset="2"/>
              </a:rPr>
              <a:t>, adapter et utiliser des jeux avec des règles préétablies à des fins pédagogiques </a:t>
            </a:r>
          </a:p>
          <a:p>
            <a:pPr marL="0" indent="0">
              <a:buNone/>
            </a:pPr>
            <a:endParaRPr lang="fr-BE" dirty="0">
              <a:sym typeface="Wingdings" panose="05000000000000000000" pitchFamily="2" charset="2"/>
            </a:endParaRPr>
          </a:p>
          <a:p>
            <a:endParaRPr lang="fr-BE" dirty="0"/>
          </a:p>
          <a:p>
            <a:endParaRPr lang="fr-BE" dirty="0"/>
          </a:p>
          <a:p>
            <a:endParaRPr lang="fr-BE" dirty="0"/>
          </a:p>
        </p:txBody>
      </p:sp>
    </p:spTree>
    <p:extLst>
      <p:ext uri="{BB962C8B-B14F-4D97-AF65-F5344CB8AC3E}">
        <p14:creationId xmlns:p14="http://schemas.microsoft.com/office/powerpoint/2010/main" val="2352386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1377629" y="612981"/>
            <a:ext cx="8770289" cy="830997"/>
          </a:xfrm>
          <a:prstGeom prst="rect">
            <a:avLst/>
          </a:prstGeom>
          <a:noFill/>
        </p:spPr>
        <p:txBody>
          <a:bodyPr wrap="square" rtlCol="0">
            <a:spAutoFit/>
          </a:bodyPr>
          <a:lstStyle/>
          <a:p>
            <a:pPr algn="ctr"/>
            <a:r>
              <a:rPr lang="fr-BE" sz="4800" u="sng" dirty="0" smtClean="0">
                <a:solidFill>
                  <a:schemeClr val="accent5"/>
                </a:solidFill>
              </a:rPr>
              <a:t>D’où nous venons ?</a:t>
            </a:r>
            <a:endParaRPr lang="fr-BE" sz="4800" u="sng" dirty="0">
              <a:solidFill>
                <a:schemeClr val="accent5"/>
              </a:solidFill>
            </a:endParaRPr>
          </a:p>
        </p:txBody>
      </p:sp>
      <p:sp>
        <p:nvSpPr>
          <p:cNvPr id="2" name="Espace réservé du contenu 1"/>
          <p:cNvSpPr>
            <a:spLocks noGrp="1"/>
          </p:cNvSpPr>
          <p:nvPr>
            <p:ph idx="1"/>
          </p:nvPr>
        </p:nvSpPr>
        <p:spPr/>
        <p:txBody>
          <a:bodyPr>
            <a:normAutofit fontScale="92500" lnSpcReduction="10000"/>
          </a:bodyPr>
          <a:lstStyle/>
          <a:p>
            <a:pPr marL="0" indent="0">
              <a:buNone/>
            </a:pPr>
            <a:endParaRPr lang="fr-BE" dirty="0">
              <a:sym typeface="Wingdings" panose="05000000000000000000" pitchFamily="2" charset="2"/>
            </a:endParaRPr>
          </a:p>
          <a:p>
            <a:r>
              <a:rPr lang="fr-BE" dirty="0" smtClean="0">
                <a:sym typeface="Wingdings" panose="05000000000000000000" pitchFamily="2" charset="2"/>
              </a:rPr>
              <a:t>Existe depuis l’Antiquité (ex : osselets, dé à 20 faces, jeu de vocabulaire, etc.) MAIS dans une vision parfois d’opposition au travail</a:t>
            </a:r>
          </a:p>
          <a:p>
            <a:r>
              <a:rPr lang="fr-BE" dirty="0" smtClean="0">
                <a:sym typeface="Wingdings" panose="05000000000000000000" pitchFamily="2" charset="2"/>
              </a:rPr>
              <a:t>Dans la pensée occidentale : perçu parfois péjorativement car futile, uniquement pour le plaisir, …</a:t>
            </a:r>
          </a:p>
          <a:p>
            <a:r>
              <a:rPr lang="fr-BE" dirty="0" smtClean="0">
                <a:sym typeface="Wingdings" panose="05000000000000000000" pitchFamily="2" charset="2"/>
              </a:rPr>
              <a:t>Système éducatif anglo-saxon, nordique et germanique : utilisation du jeu pour l’apprentissage depuis la moitié du 20</a:t>
            </a:r>
            <a:r>
              <a:rPr lang="fr-BE" baseline="30000" dirty="0" smtClean="0">
                <a:sym typeface="Wingdings" panose="05000000000000000000" pitchFamily="2" charset="2"/>
              </a:rPr>
              <a:t>ème</a:t>
            </a:r>
            <a:r>
              <a:rPr lang="fr-BE" dirty="0" smtClean="0">
                <a:sym typeface="Wingdings" panose="05000000000000000000" pitchFamily="2" charset="2"/>
              </a:rPr>
              <a:t> siècle &gt;&lt; monde latin</a:t>
            </a:r>
          </a:p>
          <a:p>
            <a:r>
              <a:rPr lang="fr-BE" dirty="0" smtClean="0">
                <a:sym typeface="Wingdings" panose="05000000000000000000" pitchFamily="2" charset="2"/>
              </a:rPr>
              <a:t>Système </a:t>
            </a:r>
            <a:r>
              <a:rPr lang="fr-BE" dirty="0">
                <a:sym typeface="Wingdings" panose="05000000000000000000" pitchFamily="2" charset="2"/>
              </a:rPr>
              <a:t>éducatif latin </a:t>
            </a:r>
            <a:r>
              <a:rPr lang="fr-BE" dirty="0" smtClean="0">
                <a:sym typeface="Wingdings" panose="05000000000000000000" pitchFamily="2" charset="2"/>
              </a:rPr>
              <a:t>évolue sur le sujet depuis la fin du 20</a:t>
            </a:r>
            <a:r>
              <a:rPr lang="fr-BE" baseline="30000" dirty="0" smtClean="0">
                <a:sym typeface="Wingdings" panose="05000000000000000000" pitchFamily="2" charset="2"/>
              </a:rPr>
              <a:t>ème</a:t>
            </a:r>
            <a:r>
              <a:rPr lang="fr-BE" dirty="0" smtClean="0">
                <a:sym typeface="Wingdings" panose="05000000000000000000" pitchFamily="2" charset="2"/>
              </a:rPr>
              <a:t> siècle, début 21</a:t>
            </a:r>
            <a:r>
              <a:rPr lang="fr-BE" baseline="30000" dirty="0" smtClean="0">
                <a:sym typeface="Wingdings" panose="05000000000000000000" pitchFamily="2" charset="2"/>
              </a:rPr>
              <a:t>ème</a:t>
            </a:r>
          </a:p>
          <a:p>
            <a:endParaRPr lang="fr-BE" baseline="30000" dirty="0">
              <a:sym typeface="Wingdings" panose="05000000000000000000" pitchFamily="2" charset="2"/>
            </a:endParaRPr>
          </a:p>
          <a:p>
            <a:r>
              <a:rPr lang="fr-BE" dirty="0" smtClean="0">
                <a:sym typeface="Wingdings" panose="05000000000000000000" pitchFamily="2" charset="2"/>
              </a:rPr>
              <a:t>Toutes les autres espèces jouent … </a:t>
            </a:r>
            <a:endParaRPr lang="fr-BE" dirty="0">
              <a:sym typeface="Wingdings" panose="05000000000000000000" pitchFamily="2" charset="2"/>
            </a:endParaRPr>
          </a:p>
          <a:p>
            <a:pPr marL="0" indent="0">
              <a:buNone/>
            </a:pPr>
            <a:endParaRPr lang="fr-BE" dirty="0">
              <a:sym typeface="Wingdings" panose="05000000000000000000" pitchFamily="2" charset="2"/>
            </a:endParaRPr>
          </a:p>
          <a:p>
            <a:endParaRPr lang="fr-BE" dirty="0"/>
          </a:p>
          <a:p>
            <a:endParaRPr lang="fr-BE" dirty="0"/>
          </a:p>
          <a:p>
            <a:endParaRPr lang="fr-BE" dirty="0"/>
          </a:p>
        </p:txBody>
      </p:sp>
    </p:spTree>
    <p:extLst>
      <p:ext uri="{BB962C8B-B14F-4D97-AF65-F5344CB8AC3E}">
        <p14:creationId xmlns:p14="http://schemas.microsoft.com/office/powerpoint/2010/main" val="3456720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1377629" y="612981"/>
            <a:ext cx="8770289" cy="830997"/>
          </a:xfrm>
          <a:prstGeom prst="rect">
            <a:avLst/>
          </a:prstGeom>
          <a:noFill/>
        </p:spPr>
        <p:txBody>
          <a:bodyPr wrap="square" rtlCol="0">
            <a:spAutoFit/>
          </a:bodyPr>
          <a:lstStyle/>
          <a:p>
            <a:pPr algn="ctr"/>
            <a:r>
              <a:rPr lang="fr-BE" sz="4800" u="sng" dirty="0" smtClean="0">
                <a:solidFill>
                  <a:schemeClr val="accent5"/>
                </a:solidFill>
              </a:rPr>
              <a:t>L’évolution </a:t>
            </a:r>
            <a:endParaRPr lang="fr-BE" sz="4800" u="sng" dirty="0">
              <a:solidFill>
                <a:schemeClr val="accent5"/>
              </a:solidFill>
            </a:endParaRPr>
          </a:p>
        </p:txBody>
      </p:sp>
      <p:sp>
        <p:nvSpPr>
          <p:cNvPr id="2" name="Espace réservé du contenu 1"/>
          <p:cNvSpPr>
            <a:spLocks noGrp="1"/>
          </p:cNvSpPr>
          <p:nvPr>
            <p:ph idx="1"/>
          </p:nvPr>
        </p:nvSpPr>
        <p:spPr/>
        <p:txBody>
          <a:bodyPr>
            <a:normAutofit fontScale="92500" lnSpcReduction="10000"/>
          </a:bodyPr>
          <a:lstStyle/>
          <a:p>
            <a:pPr marL="0" indent="0">
              <a:buNone/>
            </a:pPr>
            <a:endParaRPr lang="fr-BE" dirty="0">
              <a:sym typeface="Wingdings" panose="05000000000000000000" pitchFamily="2" charset="2"/>
            </a:endParaRPr>
          </a:p>
          <a:p>
            <a:pPr marL="0" indent="0" algn="just">
              <a:buNone/>
            </a:pPr>
            <a:r>
              <a:rPr lang="fr-FR" dirty="0"/>
              <a:t>« </a:t>
            </a:r>
            <a:r>
              <a:rPr lang="fr-FR" i="1" dirty="0"/>
              <a:t>La pratique du jeu, tant dans l’enseignement spécialisé qu’ordinaire permet de répondre aux objectifs prioritaires de leurs projets éducatifs respectifs. Elle permet en effet d’amener les élèves </a:t>
            </a:r>
            <a:r>
              <a:rPr lang="fr-FR" b="1" i="1" dirty="0"/>
              <a:t>vers une plus grande autonomie</a:t>
            </a:r>
            <a:r>
              <a:rPr lang="fr-FR" i="1" dirty="0"/>
              <a:t>, </a:t>
            </a:r>
            <a:r>
              <a:rPr lang="fr-FR" b="1" i="1" dirty="0"/>
              <a:t>une plus grande confiance en soi</a:t>
            </a:r>
            <a:r>
              <a:rPr lang="fr-FR" i="1" dirty="0"/>
              <a:t>, une </a:t>
            </a:r>
            <a:r>
              <a:rPr lang="fr-FR" b="1" i="1" dirty="0"/>
              <a:t>meilleure socialisation</a:t>
            </a:r>
            <a:r>
              <a:rPr lang="fr-FR" i="1" dirty="0"/>
              <a:t>, un </a:t>
            </a:r>
            <a:r>
              <a:rPr lang="fr-FR" b="1" i="1" dirty="0"/>
              <a:t>développement des capacités communicatives</a:t>
            </a:r>
            <a:r>
              <a:rPr lang="fr-FR" i="1" dirty="0"/>
              <a:t>, sans négliger de les pousser à </a:t>
            </a:r>
            <a:r>
              <a:rPr lang="fr-FR" b="1" i="1" dirty="0"/>
              <a:t>développer des savoirs</a:t>
            </a:r>
            <a:r>
              <a:rPr lang="fr-FR" i="1" dirty="0"/>
              <a:t>, </a:t>
            </a:r>
            <a:r>
              <a:rPr lang="fr-FR" b="1" i="1" dirty="0"/>
              <a:t>des savoir-faire</a:t>
            </a:r>
            <a:r>
              <a:rPr lang="fr-FR" i="1" dirty="0"/>
              <a:t>, et des </a:t>
            </a:r>
            <a:r>
              <a:rPr lang="fr-FR" b="1" i="1" dirty="0"/>
              <a:t>compétences disciplinaires</a:t>
            </a:r>
            <a:r>
              <a:rPr lang="fr-FR" i="1" dirty="0"/>
              <a:t>, en s’appuyant sur une </a:t>
            </a:r>
            <a:r>
              <a:rPr lang="fr-FR" b="1" i="1" dirty="0"/>
              <a:t>motivation plus spontanée</a:t>
            </a:r>
            <a:r>
              <a:rPr lang="fr-FR" dirty="0"/>
              <a:t> </a:t>
            </a:r>
            <a:r>
              <a:rPr lang="fr-FR" dirty="0" smtClean="0"/>
              <a:t>».</a:t>
            </a:r>
          </a:p>
          <a:p>
            <a:pPr marL="0" indent="0" algn="just">
              <a:buNone/>
            </a:pPr>
            <a:endParaRPr lang="fr-FR" dirty="0">
              <a:sym typeface="Wingdings" panose="05000000000000000000" pitchFamily="2" charset="2"/>
            </a:endParaRPr>
          </a:p>
          <a:p>
            <a:pPr marL="0" indent="0" algn="just">
              <a:buNone/>
            </a:pPr>
            <a:r>
              <a:rPr lang="fr-FR" dirty="0" smtClean="0">
                <a:sym typeface="Wingdings" panose="05000000000000000000" pitchFamily="2" charset="2"/>
              </a:rPr>
              <a:t>Depuis le début du 21</a:t>
            </a:r>
            <a:r>
              <a:rPr lang="fr-FR" baseline="30000" dirty="0" smtClean="0">
                <a:sym typeface="Wingdings" panose="05000000000000000000" pitchFamily="2" charset="2"/>
              </a:rPr>
              <a:t>ème</a:t>
            </a:r>
            <a:r>
              <a:rPr lang="fr-FR" dirty="0">
                <a:sym typeface="Wingdings" panose="05000000000000000000" pitchFamily="2" charset="2"/>
              </a:rPr>
              <a:t> </a:t>
            </a:r>
            <a:r>
              <a:rPr lang="fr-FR" dirty="0" smtClean="0">
                <a:sym typeface="Wingdings" panose="05000000000000000000" pitchFamily="2" charset="2"/>
              </a:rPr>
              <a:t>siècle, la </a:t>
            </a:r>
            <a:r>
              <a:rPr lang="fr-FR" dirty="0" err="1" smtClean="0">
                <a:sym typeface="Wingdings" panose="05000000000000000000" pitchFamily="2" charset="2"/>
              </a:rPr>
              <a:t>ludopédagogie</a:t>
            </a:r>
            <a:r>
              <a:rPr lang="fr-FR" dirty="0" smtClean="0">
                <a:sym typeface="Wingdings" panose="05000000000000000000" pitchFamily="2" charset="2"/>
              </a:rPr>
              <a:t> est scientifiquement prouvée</a:t>
            </a:r>
            <a:r>
              <a:rPr lang="fr-BE" dirty="0" smtClean="0">
                <a:sym typeface="Wingdings" panose="05000000000000000000" pitchFamily="2" charset="2"/>
              </a:rPr>
              <a:t> !</a:t>
            </a:r>
            <a:endParaRPr lang="fr-BE" dirty="0">
              <a:sym typeface="Wingdings" panose="05000000000000000000" pitchFamily="2" charset="2"/>
            </a:endParaRPr>
          </a:p>
          <a:p>
            <a:pPr marL="0" indent="0">
              <a:buNone/>
            </a:pPr>
            <a:endParaRPr lang="fr-BE" dirty="0"/>
          </a:p>
          <a:p>
            <a:endParaRPr lang="fr-BE" dirty="0"/>
          </a:p>
          <a:p>
            <a:endParaRPr lang="fr-BE" dirty="0"/>
          </a:p>
        </p:txBody>
      </p:sp>
    </p:spTree>
    <p:extLst>
      <p:ext uri="{BB962C8B-B14F-4D97-AF65-F5344CB8AC3E}">
        <p14:creationId xmlns:p14="http://schemas.microsoft.com/office/powerpoint/2010/main" val="2003191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1377629" y="612981"/>
            <a:ext cx="8770289" cy="830997"/>
          </a:xfrm>
          <a:prstGeom prst="rect">
            <a:avLst/>
          </a:prstGeom>
          <a:noFill/>
        </p:spPr>
        <p:txBody>
          <a:bodyPr wrap="square" rtlCol="0">
            <a:spAutoFit/>
          </a:bodyPr>
          <a:lstStyle/>
          <a:p>
            <a:pPr algn="ctr"/>
            <a:r>
              <a:rPr lang="fr-BE" sz="4800" u="sng" dirty="0" smtClean="0">
                <a:solidFill>
                  <a:schemeClr val="accent5"/>
                </a:solidFill>
              </a:rPr>
              <a:t>Les bénéfices </a:t>
            </a:r>
            <a:endParaRPr lang="fr-BE" sz="4800" u="sng" dirty="0">
              <a:solidFill>
                <a:schemeClr val="accent5"/>
              </a:solidFill>
            </a:endParaRPr>
          </a:p>
        </p:txBody>
      </p:sp>
      <p:sp>
        <p:nvSpPr>
          <p:cNvPr id="2" name="Espace réservé du contenu 1"/>
          <p:cNvSpPr>
            <a:spLocks noGrp="1"/>
          </p:cNvSpPr>
          <p:nvPr>
            <p:ph idx="1"/>
          </p:nvPr>
        </p:nvSpPr>
        <p:spPr/>
        <p:txBody>
          <a:bodyPr>
            <a:normAutofit/>
          </a:bodyPr>
          <a:lstStyle/>
          <a:p>
            <a:pPr marL="0" indent="0">
              <a:buNone/>
            </a:pPr>
            <a:endParaRPr lang="fr-BE" dirty="0">
              <a:sym typeface="Wingdings" panose="05000000000000000000" pitchFamily="2" charset="2"/>
            </a:endParaRPr>
          </a:p>
          <a:p>
            <a:r>
              <a:rPr lang="fr-BE" dirty="0" smtClean="0"/>
              <a:t>Sortir les apprenants adultes d’un cadre de travail (parfois rigide)</a:t>
            </a:r>
          </a:p>
          <a:p>
            <a:r>
              <a:rPr lang="fr-BE" dirty="0" smtClean="0"/>
              <a:t>Atteindre des objectifs (sans s’en rendre compte)</a:t>
            </a:r>
          </a:p>
          <a:p>
            <a:r>
              <a:rPr lang="fr-BE" dirty="0" smtClean="0"/>
              <a:t>Développer des compétences, savoirs, savoir-faire</a:t>
            </a:r>
            <a:r>
              <a:rPr lang="fr-BE" dirty="0"/>
              <a:t> </a:t>
            </a:r>
            <a:r>
              <a:rPr lang="fr-BE" dirty="0" smtClean="0"/>
              <a:t>et savoir-être</a:t>
            </a:r>
          </a:p>
          <a:p>
            <a:r>
              <a:rPr lang="fr-BE" dirty="0" smtClean="0"/>
              <a:t>Faire appel aux émotions (aussi clé dans l’apprentissage)</a:t>
            </a:r>
          </a:p>
          <a:p>
            <a:r>
              <a:rPr lang="fr-BE" dirty="0" smtClean="0"/>
              <a:t>Amener des essais-erreurs </a:t>
            </a:r>
          </a:p>
          <a:p>
            <a:r>
              <a:rPr lang="fr-BE" dirty="0" smtClean="0"/>
              <a:t>Etre un levier d’engagement et de motivation</a:t>
            </a:r>
            <a:endParaRPr lang="fr-BE" dirty="0"/>
          </a:p>
          <a:p>
            <a:endParaRPr lang="fr-BE" dirty="0"/>
          </a:p>
        </p:txBody>
      </p:sp>
    </p:spTree>
    <p:extLst>
      <p:ext uri="{BB962C8B-B14F-4D97-AF65-F5344CB8AC3E}">
        <p14:creationId xmlns:p14="http://schemas.microsoft.com/office/powerpoint/2010/main" val="499849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1377629" y="612981"/>
            <a:ext cx="8770289" cy="830997"/>
          </a:xfrm>
          <a:prstGeom prst="rect">
            <a:avLst/>
          </a:prstGeom>
          <a:noFill/>
        </p:spPr>
        <p:txBody>
          <a:bodyPr wrap="square" rtlCol="0">
            <a:spAutoFit/>
          </a:bodyPr>
          <a:lstStyle/>
          <a:p>
            <a:pPr algn="ctr"/>
            <a:r>
              <a:rPr lang="fr-BE" sz="4800" u="sng" dirty="0" smtClean="0">
                <a:solidFill>
                  <a:schemeClr val="accent5"/>
                </a:solidFill>
              </a:rPr>
              <a:t>Points d’attention </a:t>
            </a:r>
            <a:endParaRPr lang="fr-BE" sz="4800" u="sng" dirty="0">
              <a:solidFill>
                <a:schemeClr val="accent5"/>
              </a:solidFill>
            </a:endParaRPr>
          </a:p>
        </p:txBody>
      </p:sp>
      <p:sp>
        <p:nvSpPr>
          <p:cNvPr id="2" name="Espace réservé du contenu 1"/>
          <p:cNvSpPr>
            <a:spLocks noGrp="1"/>
          </p:cNvSpPr>
          <p:nvPr>
            <p:ph idx="1"/>
          </p:nvPr>
        </p:nvSpPr>
        <p:spPr>
          <a:xfrm>
            <a:off x="881062" y="2311400"/>
            <a:ext cx="10515600" cy="2689225"/>
          </a:xfrm>
        </p:spPr>
        <p:txBody>
          <a:bodyPr>
            <a:normAutofit/>
          </a:bodyPr>
          <a:lstStyle/>
          <a:p>
            <a:pPr marL="0" indent="0">
              <a:buNone/>
            </a:pPr>
            <a:endParaRPr lang="fr-BE" dirty="0">
              <a:sym typeface="Wingdings" panose="05000000000000000000" pitchFamily="2" charset="2"/>
            </a:endParaRPr>
          </a:p>
          <a:p>
            <a:pPr marL="0" indent="0" algn="ctr">
              <a:buNone/>
            </a:pPr>
            <a:r>
              <a:rPr lang="fr-FR" dirty="0" smtClean="0"/>
              <a:t>La </a:t>
            </a:r>
            <a:r>
              <a:rPr lang="fr-FR" dirty="0" err="1"/>
              <a:t>l</a:t>
            </a:r>
            <a:r>
              <a:rPr lang="fr-FR" dirty="0" err="1" smtClean="0"/>
              <a:t>udopédagogie</a:t>
            </a:r>
            <a:r>
              <a:rPr lang="fr-FR" dirty="0" smtClean="0"/>
              <a:t> n’est pas </a:t>
            </a:r>
            <a:r>
              <a:rPr lang="fr-FR" dirty="0"/>
              <a:t>une </a:t>
            </a:r>
            <a:r>
              <a:rPr lang="fr-FR" dirty="0" smtClean="0"/>
              <a:t>panacée. </a:t>
            </a:r>
          </a:p>
          <a:p>
            <a:pPr marL="0" indent="0" algn="ctr">
              <a:buNone/>
            </a:pPr>
            <a:r>
              <a:rPr lang="fr-FR" dirty="0" smtClean="0"/>
              <a:t>Il s’agit d’une possibilité de méthodologie pédagogie parmi d’autres.</a:t>
            </a:r>
          </a:p>
          <a:p>
            <a:pPr marL="0" indent="0" algn="ctr">
              <a:buNone/>
            </a:pPr>
            <a:endParaRPr lang="fr-FR" dirty="0" smtClean="0"/>
          </a:p>
          <a:p>
            <a:pPr marL="0" indent="0" algn="ctr">
              <a:buNone/>
            </a:pPr>
            <a:r>
              <a:rPr lang="fr-FR" dirty="0" smtClean="0"/>
              <a:t>L’improvisation est difficile … </a:t>
            </a:r>
            <a:endParaRPr lang="fr-BE" dirty="0"/>
          </a:p>
          <a:p>
            <a:pPr marL="0" indent="0">
              <a:buNone/>
            </a:pPr>
            <a:endParaRPr lang="fr-BE" dirty="0"/>
          </a:p>
        </p:txBody>
      </p:sp>
    </p:spTree>
    <p:extLst>
      <p:ext uri="{BB962C8B-B14F-4D97-AF65-F5344CB8AC3E}">
        <p14:creationId xmlns:p14="http://schemas.microsoft.com/office/powerpoint/2010/main" val="4652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ZoneTexte 2"/>
          <p:cNvSpPr txBox="1"/>
          <p:nvPr/>
        </p:nvSpPr>
        <p:spPr>
          <a:xfrm>
            <a:off x="1522741" y="557304"/>
            <a:ext cx="8770289" cy="1015663"/>
          </a:xfrm>
          <a:prstGeom prst="rect">
            <a:avLst/>
          </a:prstGeom>
          <a:noFill/>
        </p:spPr>
        <p:txBody>
          <a:bodyPr wrap="square" rtlCol="0">
            <a:spAutoFit/>
          </a:bodyPr>
          <a:lstStyle/>
          <a:p>
            <a:pPr algn="ctr"/>
            <a:r>
              <a:rPr lang="fr-BE" sz="6000" u="sng" dirty="0" smtClean="0">
                <a:solidFill>
                  <a:schemeClr val="accent5"/>
                </a:solidFill>
              </a:rPr>
              <a:t>Outil DéFI - </a:t>
            </a:r>
            <a:r>
              <a:rPr lang="fr-BE" sz="6000" u="sng" dirty="0" err="1" smtClean="0">
                <a:solidFill>
                  <a:schemeClr val="accent5"/>
                </a:solidFill>
              </a:rPr>
              <a:t>Cadreci</a:t>
            </a:r>
            <a:endParaRPr lang="fr-BE" sz="6000" u="sng" dirty="0">
              <a:solidFill>
                <a:schemeClr val="accent5"/>
              </a:solidFill>
            </a:endParaRPr>
          </a:p>
        </p:txBody>
      </p:sp>
      <p:pic>
        <p:nvPicPr>
          <p:cNvPr id="7" name="Picture 4" descr="Student group discussion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0001" y="2483714"/>
            <a:ext cx="2590048" cy="21626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88773" y="5241465"/>
            <a:ext cx="9192504" cy="830997"/>
          </a:xfrm>
          <a:prstGeom prst="rect">
            <a:avLst/>
          </a:prstGeom>
        </p:spPr>
        <p:txBody>
          <a:bodyPr wrap="square">
            <a:spAutoFit/>
          </a:bodyPr>
          <a:lstStyle/>
          <a:p>
            <a:pPr algn="ctr">
              <a:spcAft>
                <a:spcPts val="0"/>
              </a:spcAft>
            </a:pPr>
            <a:r>
              <a:rPr lang="fr-BE" sz="2400" dirty="0" smtClean="0">
                <a:solidFill>
                  <a:schemeClr val="accent5"/>
                </a:solidFill>
              </a:rPr>
              <a:t>Brigitte Moulin </a:t>
            </a:r>
            <a:endParaRPr lang="fr-BE" sz="2400" dirty="0">
              <a:solidFill>
                <a:schemeClr val="accent5"/>
              </a:solidFill>
            </a:endParaRPr>
          </a:p>
          <a:p>
            <a:pPr algn="ctr">
              <a:spcAft>
                <a:spcPts val="0"/>
              </a:spcAft>
            </a:pPr>
            <a:r>
              <a:rPr lang="fr-BE" sz="2400" dirty="0" smtClean="0">
                <a:solidFill>
                  <a:schemeClr val="accent5"/>
                </a:solidFill>
              </a:rPr>
              <a:t>Formatrice</a:t>
            </a:r>
            <a:r>
              <a:rPr lang="fr-BE" sz="2000" dirty="0" smtClean="0">
                <a:latin typeface="+mj-lt"/>
                <a:ea typeface="Calibri" panose="020F0502020204030204" pitchFamily="34" charset="0"/>
              </a:rPr>
              <a:t> </a:t>
            </a:r>
            <a:r>
              <a:rPr lang="fr-BE" sz="2000" dirty="0">
                <a:latin typeface="+mj-lt"/>
                <a:ea typeface="Calibri" panose="020F0502020204030204" pitchFamily="34" charset="0"/>
              </a:rPr>
              <a:t> </a:t>
            </a:r>
          </a:p>
        </p:txBody>
      </p:sp>
    </p:spTree>
    <p:extLst>
      <p:ext uri="{BB962C8B-B14F-4D97-AF65-F5344CB8AC3E}">
        <p14:creationId xmlns:p14="http://schemas.microsoft.com/office/powerpoint/2010/main" val="2664841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7A5C3"/>
        </a:solidFill>
        <a:effectLst/>
      </p:bgPr>
    </p:bg>
    <p:spTree>
      <p:nvGrpSpPr>
        <p:cNvPr id="1" name=""/>
        <p:cNvGrpSpPr/>
        <p:nvPr/>
      </p:nvGrpSpPr>
      <p:grpSpPr>
        <a:xfrm>
          <a:off x="0" y="0"/>
          <a:ext cx="0" cy="0"/>
          <a:chOff x="0" y="0"/>
          <a:chExt cx="0" cy="0"/>
        </a:xfrm>
      </p:grpSpPr>
      <p:grpSp>
        <p:nvGrpSpPr>
          <p:cNvPr id="2" name="Group 2"/>
          <p:cNvGrpSpPr/>
          <p:nvPr/>
        </p:nvGrpSpPr>
        <p:grpSpPr>
          <a:xfrm rot="-785487">
            <a:off x="1638950" y="1950821"/>
            <a:ext cx="6739033" cy="11243899"/>
            <a:chOff x="0" y="0"/>
            <a:chExt cx="1317070" cy="2197497"/>
          </a:xfrm>
        </p:grpSpPr>
        <p:sp>
          <p:nvSpPr>
            <p:cNvPr id="3" name="Freeform 3"/>
            <p:cNvSpPr/>
            <p:nvPr/>
          </p:nvSpPr>
          <p:spPr>
            <a:xfrm>
              <a:off x="0" y="0"/>
              <a:ext cx="1317070" cy="2197497"/>
            </a:xfrm>
            <a:custGeom>
              <a:avLst/>
              <a:gdLst/>
              <a:ahLst/>
              <a:cxnLst/>
              <a:rect l="l" t="t" r="r" b="b"/>
              <a:pathLst>
                <a:path w="1317070" h="2197497">
                  <a:moveTo>
                    <a:pt x="76588" y="0"/>
                  </a:moveTo>
                  <a:lnTo>
                    <a:pt x="1240482" y="0"/>
                  </a:lnTo>
                  <a:cubicBezTo>
                    <a:pt x="1260795" y="0"/>
                    <a:pt x="1280275" y="8069"/>
                    <a:pt x="1294638" y="22432"/>
                  </a:cubicBezTo>
                  <a:cubicBezTo>
                    <a:pt x="1309001" y="36795"/>
                    <a:pt x="1317070" y="56275"/>
                    <a:pt x="1317070" y="76588"/>
                  </a:cubicBezTo>
                  <a:lnTo>
                    <a:pt x="1317070" y="2120909"/>
                  </a:lnTo>
                  <a:cubicBezTo>
                    <a:pt x="1317070" y="2163207"/>
                    <a:pt x="1282781" y="2197497"/>
                    <a:pt x="1240482" y="2197497"/>
                  </a:cubicBezTo>
                  <a:lnTo>
                    <a:pt x="76588" y="2197497"/>
                  </a:lnTo>
                  <a:cubicBezTo>
                    <a:pt x="34290" y="2197497"/>
                    <a:pt x="0" y="2163207"/>
                    <a:pt x="0" y="2120909"/>
                  </a:cubicBezTo>
                  <a:lnTo>
                    <a:pt x="0" y="76588"/>
                  </a:lnTo>
                  <a:cubicBezTo>
                    <a:pt x="0" y="56275"/>
                    <a:pt x="8069" y="36795"/>
                    <a:pt x="22432" y="22432"/>
                  </a:cubicBezTo>
                  <a:cubicBezTo>
                    <a:pt x="36795" y="8069"/>
                    <a:pt x="56275" y="0"/>
                    <a:pt x="76588" y="0"/>
                  </a:cubicBezTo>
                  <a:close/>
                </a:path>
              </a:pathLst>
            </a:custGeom>
            <a:solidFill>
              <a:srgbClr val="07A5C3"/>
            </a:solidFill>
            <a:ln w="180975" cap="rnd">
              <a:solidFill>
                <a:srgbClr val="EFDEC6"/>
              </a:solidFill>
              <a:prstDash val="solid"/>
              <a:round/>
            </a:ln>
          </p:spPr>
        </p:sp>
        <p:sp>
          <p:nvSpPr>
            <p:cNvPr id="4" name="TextBox 4"/>
            <p:cNvSpPr txBox="1"/>
            <p:nvPr/>
          </p:nvSpPr>
          <p:spPr>
            <a:xfrm>
              <a:off x="0" y="-66675"/>
              <a:ext cx="1317070" cy="2264172"/>
            </a:xfrm>
            <a:prstGeom prst="rect">
              <a:avLst/>
            </a:prstGeom>
          </p:spPr>
          <p:txBody>
            <a:bodyPr lIns="33867" tIns="33867" rIns="33867" bIns="33867" rtlCol="0" anchor="ctr"/>
            <a:lstStyle/>
            <a:p>
              <a:pPr algn="ctr" defTabSz="609630">
                <a:lnSpc>
                  <a:spcPts val="3509"/>
                </a:lnSpc>
              </a:pPr>
              <a:endParaRPr sz="1200">
                <a:solidFill>
                  <a:prstClr val="black"/>
                </a:solidFill>
                <a:latin typeface="Calibri"/>
              </a:endParaRPr>
            </a:p>
          </p:txBody>
        </p:sp>
      </p:grpSp>
      <p:grpSp>
        <p:nvGrpSpPr>
          <p:cNvPr id="5" name="Group 5"/>
          <p:cNvGrpSpPr/>
          <p:nvPr/>
        </p:nvGrpSpPr>
        <p:grpSpPr>
          <a:xfrm rot="801408">
            <a:off x="3881119" y="1960056"/>
            <a:ext cx="6739033" cy="11243899"/>
            <a:chOff x="0" y="0"/>
            <a:chExt cx="1317070" cy="2197497"/>
          </a:xfrm>
        </p:grpSpPr>
        <p:sp>
          <p:nvSpPr>
            <p:cNvPr id="6" name="Freeform 6"/>
            <p:cNvSpPr/>
            <p:nvPr/>
          </p:nvSpPr>
          <p:spPr>
            <a:xfrm>
              <a:off x="0" y="0"/>
              <a:ext cx="1317070" cy="2197497"/>
            </a:xfrm>
            <a:custGeom>
              <a:avLst/>
              <a:gdLst/>
              <a:ahLst/>
              <a:cxnLst/>
              <a:rect l="l" t="t" r="r" b="b"/>
              <a:pathLst>
                <a:path w="1317070" h="2197497">
                  <a:moveTo>
                    <a:pt x="76588" y="0"/>
                  </a:moveTo>
                  <a:lnTo>
                    <a:pt x="1240482" y="0"/>
                  </a:lnTo>
                  <a:cubicBezTo>
                    <a:pt x="1260795" y="0"/>
                    <a:pt x="1280275" y="8069"/>
                    <a:pt x="1294638" y="22432"/>
                  </a:cubicBezTo>
                  <a:cubicBezTo>
                    <a:pt x="1309001" y="36795"/>
                    <a:pt x="1317070" y="56275"/>
                    <a:pt x="1317070" y="76588"/>
                  </a:cubicBezTo>
                  <a:lnTo>
                    <a:pt x="1317070" y="2120909"/>
                  </a:lnTo>
                  <a:cubicBezTo>
                    <a:pt x="1317070" y="2163207"/>
                    <a:pt x="1282781" y="2197497"/>
                    <a:pt x="1240482" y="2197497"/>
                  </a:cubicBezTo>
                  <a:lnTo>
                    <a:pt x="76588" y="2197497"/>
                  </a:lnTo>
                  <a:cubicBezTo>
                    <a:pt x="34290" y="2197497"/>
                    <a:pt x="0" y="2163207"/>
                    <a:pt x="0" y="2120909"/>
                  </a:cubicBezTo>
                  <a:lnTo>
                    <a:pt x="0" y="76588"/>
                  </a:lnTo>
                  <a:cubicBezTo>
                    <a:pt x="0" y="56275"/>
                    <a:pt x="8069" y="36795"/>
                    <a:pt x="22432" y="22432"/>
                  </a:cubicBezTo>
                  <a:cubicBezTo>
                    <a:pt x="36795" y="8069"/>
                    <a:pt x="56275" y="0"/>
                    <a:pt x="76588" y="0"/>
                  </a:cubicBezTo>
                  <a:close/>
                </a:path>
              </a:pathLst>
            </a:custGeom>
            <a:solidFill>
              <a:srgbClr val="F14902"/>
            </a:solidFill>
            <a:ln w="180975" cap="rnd">
              <a:solidFill>
                <a:srgbClr val="EFDEC6"/>
              </a:solidFill>
              <a:prstDash val="solid"/>
              <a:round/>
            </a:ln>
          </p:spPr>
        </p:sp>
        <p:sp>
          <p:nvSpPr>
            <p:cNvPr id="7" name="TextBox 7"/>
            <p:cNvSpPr txBox="1"/>
            <p:nvPr/>
          </p:nvSpPr>
          <p:spPr>
            <a:xfrm>
              <a:off x="0" y="-66675"/>
              <a:ext cx="1317070" cy="2264172"/>
            </a:xfrm>
            <a:prstGeom prst="rect">
              <a:avLst/>
            </a:prstGeom>
          </p:spPr>
          <p:txBody>
            <a:bodyPr lIns="33867" tIns="33867" rIns="33867" bIns="33867" rtlCol="0" anchor="ctr"/>
            <a:lstStyle/>
            <a:p>
              <a:pPr algn="ctr" defTabSz="609630">
                <a:lnSpc>
                  <a:spcPts val="3509"/>
                </a:lnSpc>
              </a:pPr>
              <a:endParaRPr sz="1200">
                <a:solidFill>
                  <a:prstClr val="black"/>
                </a:solidFill>
                <a:latin typeface="Calibri"/>
              </a:endParaRPr>
            </a:p>
          </p:txBody>
        </p:sp>
      </p:grpSp>
      <p:grpSp>
        <p:nvGrpSpPr>
          <p:cNvPr id="8" name="Group 8"/>
          <p:cNvGrpSpPr/>
          <p:nvPr/>
        </p:nvGrpSpPr>
        <p:grpSpPr>
          <a:xfrm>
            <a:off x="2764760" y="550251"/>
            <a:ext cx="6739033" cy="11243899"/>
            <a:chOff x="0" y="0"/>
            <a:chExt cx="1317070" cy="2197497"/>
          </a:xfrm>
        </p:grpSpPr>
        <p:sp>
          <p:nvSpPr>
            <p:cNvPr id="9" name="Freeform 9"/>
            <p:cNvSpPr/>
            <p:nvPr/>
          </p:nvSpPr>
          <p:spPr>
            <a:xfrm>
              <a:off x="0" y="0"/>
              <a:ext cx="1317070" cy="2197497"/>
            </a:xfrm>
            <a:custGeom>
              <a:avLst/>
              <a:gdLst/>
              <a:ahLst/>
              <a:cxnLst/>
              <a:rect l="l" t="t" r="r" b="b"/>
              <a:pathLst>
                <a:path w="1317070" h="2197497">
                  <a:moveTo>
                    <a:pt x="76588" y="0"/>
                  </a:moveTo>
                  <a:lnTo>
                    <a:pt x="1240482" y="0"/>
                  </a:lnTo>
                  <a:cubicBezTo>
                    <a:pt x="1260795" y="0"/>
                    <a:pt x="1280275" y="8069"/>
                    <a:pt x="1294638" y="22432"/>
                  </a:cubicBezTo>
                  <a:cubicBezTo>
                    <a:pt x="1309001" y="36795"/>
                    <a:pt x="1317070" y="56275"/>
                    <a:pt x="1317070" y="76588"/>
                  </a:cubicBezTo>
                  <a:lnTo>
                    <a:pt x="1317070" y="2120909"/>
                  </a:lnTo>
                  <a:cubicBezTo>
                    <a:pt x="1317070" y="2163207"/>
                    <a:pt x="1282781" y="2197497"/>
                    <a:pt x="1240482" y="2197497"/>
                  </a:cubicBezTo>
                  <a:lnTo>
                    <a:pt x="76588" y="2197497"/>
                  </a:lnTo>
                  <a:cubicBezTo>
                    <a:pt x="34290" y="2197497"/>
                    <a:pt x="0" y="2163207"/>
                    <a:pt x="0" y="2120909"/>
                  </a:cubicBezTo>
                  <a:lnTo>
                    <a:pt x="0" y="76588"/>
                  </a:lnTo>
                  <a:cubicBezTo>
                    <a:pt x="0" y="56275"/>
                    <a:pt x="8069" y="36795"/>
                    <a:pt x="22432" y="22432"/>
                  </a:cubicBezTo>
                  <a:cubicBezTo>
                    <a:pt x="36795" y="8069"/>
                    <a:pt x="56275" y="0"/>
                    <a:pt x="76588" y="0"/>
                  </a:cubicBezTo>
                  <a:close/>
                </a:path>
              </a:pathLst>
            </a:custGeom>
            <a:solidFill>
              <a:srgbClr val="F4B324"/>
            </a:solidFill>
            <a:ln w="180975" cap="rnd">
              <a:solidFill>
                <a:srgbClr val="EFDEC6"/>
              </a:solidFill>
              <a:prstDash val="solid"/>
              <a:round/>
            </a:ln>
          </p:spPr>
        </p:sp>
        <p:sp>
          <p:nvSpPr>
            <p:cNvPr id="10" name="TextBox 10"/>
            <p:cNvSpPr txBox="1"/>
            <p:nvPr/>
          </p:nvSpPr>
          <p:spPr>
            <a:xfrm>
              <a:off x="0" y="-66675"/>
              <a:ext cx="1317070" cy="2264172"/>
            </a:xfrm>
            <a:prstGeom prst="rect">
              <a:avLst/>
            </a:prstGeom>
          </p:spPr>
          <p:txBody>
            <a:bodyPr lIns="33867" tIns="33867" rIns="33867" bIns="33867" rtlCol="0" anchor="ctr"/>
            <a:lstStyle/>
            <a:p>
              <a:pPr algn="ctr" defTabSz="609630">
                <a:lnSpc>
                  <a:spcPts val="3509"/>
                </a:lnSpc>
              </a:pPr>
              <a:endParaRPr sz="1200">
                <a:solidFill>
                  <a:prstClr val="black"/>
                </a:solidFill>
                <a:latin typeface="Calibri"/>
              </a:endParaRPr>
            </a:p>
          </p:txBody>
        </p:sp>
      </p:grpSp>
      <p:grpSp>
        <p:nvGrpSpPr>
          <p:cNvPr id="11" name="Group 11"/>
          <p:cNvGrpSpPr/>
          <p:nvPr/>
        </p:nvGrpSpPr>
        <p:grpSpPr>
          <a:xfrm>
            <a:off x="2763380" y="1902676"/>
            <a:ext cx="6740413" cy="674041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6E7D8"/>
            </a:solidFill>
          </p:spPr>
        </p:sp>
        <p:sp>
          <p:nvSpPr>
            <p:cNvPr id="13" name="TextBox 13"/>
            <p:cNvSpPr txBox="1"/>
            <p:nvPr/>
          </p:nvSpPr>
          <p:spPr>
            <a:xfrm>
              <a:off x="139700" y="73025"/>
              <a:ext cx="533400" cy="600075"/>
            </a:xfrm>
            <a:prstGeom prst="rect">
              <a:avLst/>
            </a:prstGeom>
          </p:spPr>
          <p:txBody>
            <a:bodyPr lIns="33867" tIns="33867" rIns="33867" bIns="33867" rtlCol="0" anchor="ctr"/>
            <a:lstStyle/>
            <a:p>
              <a:pPr algn="ctr" defTabSz="609630">
                <a:lnSpc>
                  <a:spcPts val="3509"/>
                </a:lnSpc>
              </a:pPr>
              <a:endParaRPr sz="1200">
                <a:solidFill>
                  <a:prstClr val="black"/>
                </a:solidFill>
                <a:latin typeface="Calibri"/>
              </a:endParaRPr>
            </a:p>
          </p:txBody>
        </p:sp>
      </p:grpSp>
      <p:sp>
        <p:nvSpPr>
          <p:cNvPr id="14" name="Freeform 14"/>
          <p:cNvSpPr/>
          <p:nvPr/>
        </p:nvSpPr>
        <p:spPr>
          <a:xfrm>
            <a:off x="4860866" y="3429000"/>
            <a:ext cx="2470269" cy="3227601"/>
          </a:xfrm>
          <a:custGeom>
            <a:avLst/>
            <a:gdLst/>
            <a:ahLst/>
            <a:cxnLst/>
            <a:rect l="l" t="t" r="r" b="b"/>
            <a:pathLst>
              <a:path w="3705403" h="4841401">
                <a:moveTo>
                  <a:pt x="0" y="0"/>
                </a:moveTo>
                <a:lnTo>
                  <a:pt x="3705402" y="0"/>
                </a:lnTo>
                <a:lnTo>
                  <a:pt x="3705402" y="4841401"/>
                </a:lnTo>
                <a:lnTo>
                  <a:pt x="0" y="4841401"/>
                </a:lnTo>
                <a:lnTo>
                  <a:pt x="0" y="0"/>
                </a:lnTo>
                <a:close/>
              </a:path>
            </a:pathLst>
          </a:custGeom>
          <a:blipFill>
            <a:blip r:embed="rId2"/>
            <a:stretch>
              <a:fillRect/>
            </a:stretch>
          </a:blipFill>
        </p:spPr>
      </p:sp>
      <p:sp>
        <p:nvSpPr>
          <p:cNvPr id="15" name="TextBox 15"/>
          <p:cNvSpPr txBox="1"/>
          <p:nvPr/>
        </p:nvSpPr>
        <p:spPr>
          <a:xfrm rot="-759083">
            <a:off x="642142" y="3192335"/>
            <a:ext cx="2092758" cy="1487587"/>
          </a:xfrm>
          <a:prstGeom prst="rect">
            <a:avLst/>
          </a:prstGeom>
        </p:spPr>
        <p:txBody>
          <a:bodyPr lIns="0" tIns="0" rIns="0" bIns="0" rtlCol="0" anchor="t">
            <a:spAutoFit/>
          </a:bodyPr>
          <a:lstStyle/>
          <a:p>
            <a:pPr algn="ctr" defTabSz="609630">
              <a:lnSpc>
                <a:spcPts val="11615"/>
              </a:lnSpc>
            </a:pPr>
            <a:r>
              <a:rPr lang="en-US" sz="12099">
                <a:solidFill>
                  <a:srgbClr val="1C191A"/>
                </a:solidFill>
                <a:latin typeface="Libre Franklin Heavy"/>
              </a:rPr>
              <a:t>5</a:t>
            </a:r>
          </a:p>
        </p:txBody>
      </p:sp>
      <p:sp>
        <p:nvSpPr>
          <p:cNvPr id="16" name="TextBox 16"/>
          <p:cNvSpPr txBox="1"/>
          <p:nvPr/>
        </p:nvSpPr>
        <p:spPr>
          <a:xfrm rot="26403">
            <a:off x="2680560" y="1134318"/>
            <a:ext cx="2092758" cy="1487587"/>
          </a:xfrm>
          <a:prstGeom prst="rect">
            <a:avLst/>
          </a:prstGeom>
        </p:spPr>
        <p:txBody>
          <a:bodyPr lIns="0" tIns="0" rIns="0" bIns="0" rtlCol="0" anchor="t">
            <a:spAutoFit/>
          </a:bodyPr>
          <a:lstStyle/>
          <a:p>
            <a:pPr algn="ctr" defTabSz="609630">
              <a:lnSpc>
                <a:spcPts val="11615"/>
              </a:lnSpc>
            </a:pPr>
            <a:r>
              <a:rPr lang="en-US" sz="12099">
                <a:solidFill>
                  <a:srgbClr val="1C191A"/>
                </a:solidFill>
                <a:latin typeface="Libre Franklin Heavy"/>
              </a:rPr>
              <a:t>7</a:t>
            </a:r>
          </a:p>
        </p:txBody>
      </p:sp>
    </p:spTree>
    <p:extLst>
      <p:ext uri="{BB962C8B-B14F-4D97-AF65-F5344CB8AC3E}">
        <p14:creationId xmlns:p14="http://schemas.microsoft.com/office/powerpoint/2010/main" val="574760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ZoneTexte 2"/>
          <p:cNvSpPr txBox="1"/>
          <p:nvPr/>
        </p:nvSpPr>
        <p:spPr>
          <a:xfrm>
            <a:off x="1609211" y="447974"/>
            <a:ext cx="8770289" cy="1938992"/>
          </a:xfrm>
          <a:prstGeom prst="rect">
            <a:avLst/>
          </a:prstGeom>
          <a:noFill/>
        </p:spPr>
        <p:txBody>
          <a:bodyPr wrap="square" rtlCol="0">
            <a:spAutoFit/>
          </a:bodyPr>
          <a:lstStyle/>
          <a:p>
            <a:pPr algn="ctr"/>
            <a:endParaRPr lang="fr-BE" sz="6000" u="sng" dirty="0">
              <a:solidFill>
                <a:schemeClr val="accent5"/>
              </a:solidFill>
            </a:endParaRPr>
          </a:p>
          <a:p>
            <a:pPr algn="ctr"/>
            <a:r>
              <a:rPr lang="fr-BE" sz="6000" u="sng" dirty="0" smtClean="0">
                <a:solidFill>
                  <a:schemeClr val="accent5"/>
                </a:solidFill>
              </a:rPr>
              <a:t>Introduction</a:t>
            </a:r>
            <a:endParaRPr lang="fr-BE" sz="6000" u="sng" dirty="0">
              <a:solidFill>
                <a:schemeClr val="accent5"/>
              </a:solidFill>
            </a:endParaRPr>
          </a:p>
        </p:txBody>
      </p:sp>
      <p:pic>
        <p:nvPicPr>
          <p:cNvPr id="7" name="Picture 4" descr="Student group discussion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0001" y="3227519"/>
            <a:ext cx="2590048" cy="2162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583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7A5C3"/>
        </a:solidFill>
        <a:effectLst/>
      </p:bgPr>
    </p:bg>
    <p:spTree>
      <p:nvGrpSpPr>
        <p:cNvPr id="1" name=""/>
        <p:cNvGrpSpPr/>
        <p:nvPr/>
      </p:nvGrpSpPr>
      <p:grpSpPr>
        <a:xfrm>
          <a:off x="0" y="0"/>
          <a:ext cx="0" cy="0"/>
          <a:chOff x="0" y="0"/>
          <a:chExt cx="0" cy="0"/>
        </a:xfrm>
      </p:grpSpPr>
      <p:sp>
        <p:nvSpPr>
          <p:cNvPr id="2" name="TextBox 2"/>
          <p:cNvSpPr txBox="1"/>
          <p:nvPr/>
        </p:nvSpPr>
        <p:spPr>
          <a:xfrm>
            <a:off x="2328122" y="2849669"/>
            <a:ext cx="7535757" cy="1102866"/>
          </a:xfrm>
          <a:prstGeom prst="rect">
            <a:avLst/>
          </a:prstGeom>
        </p:spPr>
        <p:txBody>
          <a:bodyPr lIns="0" tIns="0" rIns="0" bIns="0" rtlCol="0" anchor="t">
            <a:spAutoFit/>
          </a:bodyPr>
          <a:lstStyle/>
          <a:p>
            <a:pPr algn="ctr" defTabSz="609630">
              <a:lnSpc>
                <a:spcPts val="8587"/>
              </a:lnSpc>
            </a:pPr>
            <a:r>
              <a:rPr lang="en-US" sz="6134">
                <a:solidFill>
                  <a:srgbClr val="EFDEC6"/>
                </a:solidFill>
                <a:latin typeface="Open Sans Bold"/>
              </a:rPr>
              <a:t>Former avec le jeu</a:t>
            </a:r>
            <a:r>
              <a:rPr lang="en-US" sz="6134">
                <a:solidFill>
                  <a:srgbClr val="000000"/>
                </a:solidFill>
                <a:latin typeface="Open Sans Bold"/>
              </a:rPr>
              <a:t>  </a:t>
            </a:r>
          </a:p>
        </p:txBody>
      </p:sp>
    </p:spTree>
    <p:extLst>
      <p:ext uri="{BB962C8B-B14F-4D97-AF65-F5344CB8AC3E}">
        <p14:creationId xmlns:p14="http://schemas.microsoft.com/office/powerpoint/2010/main" val="1586306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7A5C3"/>
        </a:solidFill>
        <a:effectLst/>
      </p:bgPr>
    </p:bg>
    <p:spTree>
      <p:nvGrpSpPr>
        <p:cNvPr id="1" name=""/>
        <p:cNvGrpSpPr/>
        <p:nvPr/>
      </p:nvGrpSpPr>
      <p:grpSpPr>
        <a:xfrm>
          <a:off x="0" y="0"/>
          <a:ext cx="0" cy="0"/>
          <a:chOff x="0" y="0"/>
          <a:chExt cx="0" cy="0"/>
        </a:xfrm>
      </p:grpSpPr>
      <p:sp>
        <p:nvSpPr>
          <p:cNvPr id="2" name="TextBox 2"/>
          <p:cNvSpPr txBox="1"/>
          <p:nvPr/>
        </p:nvSpPr>
        <p:spPr>
          <a:xfrm>
            <a:off x="2328122" y="2849669"/>
            <a:ext cx="7535757" cy="1102866"/>
          </a:xfrm>
          <a:prstGeom prst="rect">
            <a:avLst/>
          </a:prstGeom>
        </p:spPr>
        <p:txBody>
          <a:bodyPr lIns="0" tIns="0" rIns="0" bIns="0" rtlCol="0" anchor="t">
            <a:spAutoFit/>
          </a:bodyPr>
          <a:lstStyle/>
          <a:p>
            <a:pPr algn="ctr" defTabSz="609630">
              <a:lnSpc>
                <a:spcPts val="8587"/>
              </a:lnSpc>
            </a:pPr>
            <a:r>
              <a:rPr lang="en-US" sz="6134">
                <a:solidFill>
                  <a:srgbClr val="EFDEC6"/>
                </a:solidFill>
                <a:latin typeface="Open Sans Bold"/>
              </a:rPr>
              <a:t>Former avec le jeu</a:t>
            </a:r>
            <a:r>
              <a:rPr lang="en-US" sz="6134">
                <a:solidFill>
                  <a:srgbClr val="000000"/>
                </a:solidFill>
                <a:latin typeface="Open Sans Bold"/>
              </a:rPr>
              <a:t>  </a:t>
            </a:r>
          </a:p>
        </p:txBody>
      </p:sp>
      <p:sp>
        <p:nvSpPr>
          <p:cNvPr id="3" name="TextBox 3"/>
          <p:cNvSpPr txBox="1"/>
          <p:nvPr/>
        </p:nvSpPr>
        <p:spPr>
          <a:xfrm>
            <a:off x="1187379" y="2975281"/>
            <a:ext cx="6021587" cy="2051844"/>
          </a:xfrm>
          <a:prstGeom prst="rect">
            <a:avLst/>
          </a:prstGeom>
        </p:spPr>
        <p:txBody>
          <a:bodyPr lIns="0" tIns="0" rIns="0" bIns="0" rtlCol="0" anchor="t">
            <a:spAutoFit/>
          </a:bodyPr>
          <a:lstStyle/>
          <a:p>
            <a:pPr algn="ctr" defTabSz="609630">
              <a:lnSpc>
                <a:spcPts val="7976"/>
              </a:lnSpc>
              <a:spcBef>
                <a:spcPct val="0"/>
              </a:spcBef>
            </a:pPr>
            <a:r>
              <a:rPr lang="en-US" sz="7976">
                <a:solidFill>
                  <a:srgbClr val="FFE865"/>
                </a:solidFill>
                <a:latin typeface="Noot Bold"/>
              </a:rPr>
              <a:t>DÉTOURNER</a:t>
            </a:r>
          </a:p>
        </p:txBody>
      </p:sp>
    </p:spTree>
    <p:extLst>
      <p:ext uri="{BB962C8B-B14F-4D97-AF65-F5344CB8AC3E}">
        <p14:creationId xmlns:p14="http://schemas.microsoft.com/office/powerpoint/2010/main" val="2785501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7A5C3"/>
        </a:solidFill>
        <a:effectLst/>
      </p:bgPr>
    </p:bg>
    <p:spTree>
      <p:nvGrpSpPr>
        <p:cNvPr id="1" name=""/>
        <p:cNvGrpSpPr/>
        <p:nvPr/>
      </p:nvGrpSpPr>
      <p:grpSpPr>
        <a:xfrm>
          <a:off x="0" y="0"/>
          <a:ext cx="0" cy="0"/>
          <a:chOff x="0" y="0"/>
          <a:chExt cx="0" cy="0"/>
        </a:xfrm>
      </p:grpSpPr>
      <p:grpSp>
        <p:nvGrpSpPr>
          <p:cNvPr id="2" name="Group 2"/>
          <p:cNvGrpSpPr/>
          <p:nvPr/>
        </p:nvGrpSpPr>
        <p:grpSpPr>
          <a:xfrm>
            <a:off x="741380" y="726119"/>
            <a:ext cx="3264110" cy="5446081"/>
            <a:chOff x="0" y="0"/>
            <a:chExt cx="6528220" cy="10892163"/>
          </a:xfrm>
        </p:grpSpPr>
        <p:grpSp>
          <p:nvGrpSpPr>
            <p:cNvPr id="3" name="Group 3"/>
            <p:cNvGrpSpPr/>
            <p:nvPr/>
          </p:nvGrpSpPr>
          <p:grpSpPr>
            <a:xfrm>
              <a:off x="0" y="0"/>
              <a:ext cx="6528220" cy="10892163"/>
              <a:chOff x="0" y="0"/>
              <a:chExt cx="1317070" cy="2197497"/>
            </a:xfrm>
          </p:grpSpPr>
          <p:sp>
            <p:nvSpPr>
              <p:cNvPr id="4" name="Freeform 4"/>
              <p:cNvSpPr/>
              <p:nvPr/>
            </p:nvSpPr>
            <p:spPr>
              <a:xfrm>
                <a:off x="0" y="0"/>
                <a:ext cx="1317070" cy="2197497"/>
              </a:xfrm>
              <a:custGeom>
                <a:avLst/>
                <a:gdLst/>
                <a:ahLst/>
                <a:cxnLst/>
                <a:rect l="l" t="t" r="r" b="b"/>
                <a:pathLst>
                  <a:path w="1317070" h="2197497">
                    <a:moveTo>
                      <a:pt x="118592" y="0"/>
                    </a:moveTo>
                    <a:lnTo>
                      <a:pt x="1198479" y="0"/>
                    </a:lnTo>
                    <a:cubicBezTo>
                      <a:pt x="1229931" y="0"/>
                      <a:pt x="1260095" y="12494"/>
                      <a:pt x="1282336" y="34735"/>
                    </a:cubicBezTo>
                    <a:cubicBezTo>
                      <a:pt x="1304576" y="56975"/>
                      <a:pt x="1317070" y="87139"/>
                      <a:pt x="1317070" y="118592"/>
                    </a:cubicBezTo>
                    <a:lnTo>
                      <a:pt x="1317070" y="2078905"/>
                    </a:lnTo>
                    <a:cubicBezTo>
                      <a:pt x="1317070" y="2144402"/>
                      <a:pt x="1263975" y="2197497"/>
                      <a:pt x="1198479" y="2197497"/>
                    </a:cubicBezTo>
                    <a:lnTo>
                      <a:pt x="118592" y="2197497"/>
                    </a:lnTo>
                    <a:cubicBezTo>
                      <a:pt x="53095" y="2197497"/>
                      <a:pt x="0" y="2144402"/>
                      <a:pt x="0" y="2078905"/>
                    </a:cubicBezTo>
                    <a:lnTo>
                      <a:pt x="0" y="118592"/>
                    </a:lnTo>
                    <a:cubicBezTo>
                      <a:pt x="0" y="53095"/>
                      <a:pt x="53095" y="0"/>
                      <a:pt x="118592" y="0"/>
                    </a:cubicBezTo>
                    <a:close/>
                  </a:path>
                </a:pathLst>
              </a:custGeom>
              <a:solidFill>
                <a:srgbClr val="F14902"/>
              </a:solidFill>
              <a:ln w="142875" cap="rnd">
                <a:solidFill>
                  <a:srgbClr val="EFDEC6"/>
                </a:solidFill>
                <a:prstDash val="solid"/>
                <a:round/>
              </a:ln>
            </p:spPr>
          </p:sp>
          <p:sp>
            <p:nvSpPr>
              <p:cNvPr id="5" name="TextBox 5"/>
              <p:cNvSpPr txBox="1"/>
              <p:nvPr/>
            </p:nvSpPr>
            <p:spPr>
              <a:xfrm>
                <a:off x="0" y="-57150"/>
                <a:ext cx="1317070" cy="2254647"/>
              </a:xfrm>
              <a:prstGeom prst="rect">
                <a:avLst/>
              </a:prstGeom>
            </p:spPr>
            <p:txBody>
              <a:bodyPr lIns="33867" tIns="33867" rIns="33867" bIns="33867" rtlCol="0" anchor="ctr"/>
              <a:lstStyle/>
              <a:p>
                <a:pPr algn="ctr" defTabSz="609630">
                  <a:lnSpc>
                    <a:spcPts val="3253"/>
                  </a:lnSpc>
                </a:pPr>
                <a:endParaRPr sz="1200">
                  <a:solidFill>
                    <a:prstClr val="black"/>
                  </a:solidFill>
                  <a:latin typeface="Calibri"/>
                </a:endParaRPr>
              </a:p>
            </p:txBody>
          </p:sp>
        </p:grpSp>
        <p:grpSp>
          <p:nvGrpSpPr>
            <p:cNvPr id="6" name="Group 6"/>
            <p:cNvGrpSpPr/>
            <p:nvPr/>
          </p:nvGrpSpPr>
          <p:grpSpPr>
            <a:xfrm>
              <a:off x="0" y="2222290"/>
              <a:ext cx="6528220" cy="652822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F6E7D8"/>
              </a:solidFill>
            </p:spPr>
          </p:sp>
          <p:sp>
            <p:nvSpPr>
              <p:cNvPr id="8" name="TextBox 8"/>
              <p:cNvSpPr txBox="1"/>
              <p:nvPr/>
            </p:nvSpPr>
            <p:spPr>
              <a:xfrm>
                <a:off x="88900" y="50800"/>
                <a:ext cx="635000" cy="6731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grpSp>
        <p:nvGrpSpPr>
          <p:cNvPr id="9" name="Group 9"/>
          <p:cNvGrpSpPr/>
          <p:nvPr/>
        </p:nvGrpSpPr>
        <p:grpSpPr>
          <a:xfrm>
            <a:off x="8186510" y="726119"/>
            <a:ext cx="3264110" cy="5446081"/>
            <a:chOff x="0" y="0"/>
            <a:chExt cx="6528220" cy="10892163"/>
          </a:xfrm>
        </p:grpSpPr>
        <p:grpSp>
          <p:nvGrpSpPr>
            <p:cNvPr id="10" name="Group 10"/>
            <p:cNvGrpSpPr/>
            <p:nvPr/>
          </p:nvGrpSpPr>
          <p:grpSpPr>
            <a:xfrm>
              <a:off x="0" y="0"/>
              <a:ext cx="6528220" cy="10892163"/>
              <a:chOff x="0" y="0"/>
              <a:chExt cx="1317070" cy="2197497"/>
            </a:xfrm>
          </p:grpSpPr>
          <p:sp>
            <p:nvSpPr>
              <p:cNvPr id="11" name="Freeform 11"/>
              <p:cNvSpPr/>
              <p:nvPr/>
            </p:nvSpPr>
            <p:spPr>
              <a:xfrm>
                <a:off x="0" y="0"/>
                <a:ext cx="1317070" cy="2197497"/>
              </a:xfrm>
              <a:custGeom>
                <a:avLst/>
                <a:gdLst/>
                <a:ahLst/>
                <a:cxnLst/>
                <a:rect l="l" t="t" r="r" b="b"/>
                <a:pathLst>
                  <a:path w="1317070" h="2197497">
                    <a:moveTo>
                      <a:pt x="118592" y="0"/>
                    </a:moveTo>
                    <a:lnTo>
                      <a:pt x="1198479" y="0"/>
                    </a:lnTo>
                    <a:cubicBezTo>
                      <a:pt x="1229931" y="0"/>
                      <a:pt x="1260095" y="12494"/>
                      <a:pt x="1282336" y="34735"/>
                    </a:cubicBezTo>
                    <a:cubicBezTo>
                      <a:pt x="1304576" y="56975"/>
                      <a:pt x="1317070" y="87139"/>
                      <a:pt x="1317070" y="118592"/>
                    </a:cubicBezTo>
                    <a:lnTo>
                      <a:pt x="1317070" y="2078905"/>
                    </a:lnTo>
                    <a:cubicBezTo>
                      <a:pt x="1317070" y="2144402"/>
                      <a:pt x="1263975" y="2197497"/>
                      <a:pt x="1198479" y="2197497"/>
                    </a:cubicBezTo>
                    <a:lnTo>
                      <a:pt x="118592" y="2197497"/>
                    </a:lnTo>
                    <a:cubicBezTo>
                      <a:pt x="53095" y="2197497"/>
                      <a:pt x="0" y="2144402"/>
                      <a:pt x="0" y="2078905"/>
                    </a:cubicBezTo>
                    <a:lnTo>
                      <a:pt x="0" y="118592"/>
                    </a:lnTo>
                    <a:cubicBezTo>
                      <a:pt x="0" y="53095"/>
                      <a:pt x="53095" y="0"/>
                      <a:pt x="118592" y="0"/>
                    </a:cubicBezTo>
                    <a:close/>
                  </a:path>
                </a:pathLst>
              </a:custGeom>
              <a:solidFill>
                <a:srgbClr val="88B624"/>
              </a:solidFill>
              <a:ln w="142875" cap="rnd">
                <a:solidFill>
                  <a:srgbClr val="EFDEC6"/>
                </a:solidFill>
                <a:prstDash val="solid"/>
                <a:round/>
              </a:ln>
            </p:spPr>
          </p:sp>
          <p:sp>
            <p:nvSpPr>
              <p:cNvPr id="12" name="TextBox 12"/>
              <p:cNvSpPr txBox="1"/>
              <p:nvPr/>
            </p:nvSpPr>
            <p:spPr>
              <a:xfrm>
                <a:off x="0" y="-57150"/>
                <a:ext cx="1317070" cy="2254647"/>
              </a:xfrm>
              <a:prstGeom prst="rect">
                <a:avLst/>
              </a:prstGeom>
            </p:spPr>
            <p:txBody>
              <a:bodyPr lIns="33867" tIns="33867" rIns="33867" bIns="33867" rtlCol="0" anchor="ctr"/>
              <a:lstStyle/>
              <a:p>
                <a:pPr algn="ctr" defTabSz="609630">
                  <a:lnSpc>
                    <a:spcPts val="3253"/>
                  </a:lnSpc>
                </a:pPr>
                <a:endParaRPr sz="1200">
                  <a:solidFill>
                    <a:prstClr val="black"/>
                  </a:solidFill>
                  <a:latin typeface="Calibri"/>
                </a:endParaRPr>
              </a:p>
            </p:txBody>
          </p:sp>
        </p:grpSp>
        <p:grpSp>
          <p:nvGrpSpPr>
            <p:cNvPr id="13" name="Group 13"/>
            <p:cNvGrpSpPr/>
            <p:nvPr/>
          </p:nvGrpSpPr>
          <p:grpSpPr>
            <a:xfrm>
              <a:off x="0" y="2222290"/>
              <a:ext cx="6528220" cy="6528220"/>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F6E7D8"/>
              </a:solidFill>
            </p:spPr>
          </p:sp>
          <p:sp>
            <p:nvSpPr>
              <p:cNvPr id="15" name="TextBox 15"/>
              <p:cNvSpPr txBox="1"/>
              <p:nvPr/>
            </p:nvSpPr>
            <p:spPr>
              <a:xfrm>
                <a:off x="88900" y="50800"/>
                <a:ext cx="635000" cy="6731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grpSp>
        <p:nvGrpSpPr>
          <p:cNvPr id="16" name="Group 16"/>
          <p:cNvGrpSpPr/>
          <p:nvPr/>
        </p:nvGrpSpPr>
        <p:grpSpPr>
          <a:xfrm>
            <a:off x="4463946" y="726119"/>
            <a:ext cx="3264110" cy="5446081"/>
            <a:chOff x="0" y="0"/>
            <a:chExt cx="6528220" cy="10892163"/>
          </a:xfrm>
        </p:grpSpPr>
        <p:grpSp>
          <p:nvGrpSpPr>
            <p:cNvPr id="17" name="Group 17"/>
            <p:cNvGrpSpPr/>
            <p:nvPr/>
          </p:nvGrpSpPr>
          <p:grpSpPr>
            <a:xfrm>
              <a:off x="0" y="0"/>
              <a:ext cx="6528220" cy="10892163"/>
              <a:chOff x="0" y="0"/>
              <a:chExt cx="1317070" cy="2197497"/>
            </a:xfrm>
          </p:grpSpPr>
          <p:sp>
            <p:nvSpPr>
              <p:cNvPr id="18" name="Freeform 18"/>
              <p:cNvSpPr/>
              <p:nvPr/>
            </p:nvSpPr>
            <p:spPr>
              <a:xfrm>
                <a:off x="0" y="0"/>
                <a:ext cx="1317070" cy="2197497"/>
              </a:xfrm>
              <a:custGeom>
                <a:avLst/>
                <a:gdLst/>
                <a:ahLst/>
                <a:cxnLst/>
                <a:rect l="l" t="t" r="r" b="b"/>
                <a:pathLst>
                  <a:path w="1317070" h="2197497">
                    <a:moveTo>
                      <a:pt x="118592" y="0"/>
                    </a:moveTo>
                    <a:lnTo>
                      <a:pt x="1198479" y="0"/>
                    </a:lnTo>
                    <a:cubicBezTo>
                      <a:pt x="1229931" y="0"/>
                      <a:pt x="1260095" y="12494"/>
                      <a:pt x="1282336" y="34735"/>
                    </a:cubicBezTo>
                    <a:cubicBezTo>
                      <a:pt x="1304576" y="56975"/>
                      <a:pt x="1317070" y="87139"/>
                      <a:pt x="1317070" y="118592"/>
                    </a:cubicBezTo>
                    <a:lnTo>
                      <a:pt x="1317070" y="2078905"/>
                    </a:lnTo>
                    <a:cubicBezTo>
                      <a:pt x="1317070" y="2144402"/>
                      <a:pt x="1263975" y="2197497"/>
                      <a:pt x="1198479" y="2197497"/>
                    </a:cubicBezTo>
                    <a:lnTo>
                      <a:pt x="118592" y="2197497"/>
                    </a:lnTo>
                    <a:cubicBezTo>
                      <a:pt x="53095" y="2197497"/>
                      <a:pt x="0" y="2144402"/>
                      <a:pt x="0" y="2078905"/>
                    </a:cubicBezTo>
                    <a:lnTo>
                      <a:pt x="0" y="118592"/>
                    </a:lnTo>
                    <a:cubicBezTo>
                      <a:pt x="0" y="53095"/>
                      <a:pt x="53095" y="0"/>
                      <a:pt x="118592" y="0"/>
                    </a:cubicBezTo>
                    <a:close/>
                  </a:path>
                </a:pathLst>
              </a:custGeom>
              <a:solidFill>
                <a:srgbClr val="07A5C3"/>
              </a:solidFill>
              <a:ln w="142875" cap="rnd">
                <a:solidFill>
                  <a:srgbClr val="EFDEC6"/>
                </a:solidFill>
                <a:prstDash val="solid"/>
                <a:round/>
              </a:ln>
            </p:spPr>
          </p:sp>
          <p:sp>
            <p:nvSpPr>
              <p:cNvPr id="19" name="TextBox 19"/>
              <p:cNvSpPr txBox="1"/>
              <p:nvPr/>
            </p:nvSpPr>
            <p:spPr>
              <a:xfrm>
                <a:off x="0" y="-57150"/>
                <a:ext cx="1317070" cy="2254647"/>
              </a:xfrm>
              <a:prstGeom prst="rect">
                <a:avLst/>
              </a:prstGeom>
            </p:spPr>
            <p:txBody>
              <a:bodyPr lIns="33867" tIns="33867" rIns="33867" bIns="33867" rtlCol="0" anchor="ctr"/>
              <a:lstStyle/>
              <a:p>
                <a:pPr algn="ctr" defTabSz="609630">
                  <a:lnSpc>
                    <a:spcPts val="3253"/>
                  </a:lnSpc>
                </a:pPr>
                <a:endParaRPr sz="1200">
                  <a:solidFill>
                    <a:prstClr val="black"/>
                  </a:solidFill>
                  <a:latin typeface="Calibri"/>
                </a:endParaRPr>
              </a:p>
            </p:txBody>
          </p:sp>
        </p:grpSp>
        <p:grpSp>
          <p:nvGrpSpPr>
            <p:cNvPr id="20" name="Group 20"/>
            <p:cNvGrpSpPr/>
            <p:nvPr/>
          </p:nvGrpSpPr>
          <p:grpSpPr>
            <a:xfrm>
              <a:off x="0" y="2222290"/>
              <a:ext cx="6528220" cy="6528220"/>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F6E7D8"/>
              </a:solidFill>
            </p:spPr>
          </p:sp>
          <p:sp>
            <p:nvSpPr>
              <p:cNvPr id="22" name="TextBox 22"/>
              <p:cNvSpPr txBox="1"/>
              <p:nvPr/>
            </p:nvSpPr>
            <p:spPr>
              <a:xfrm>
                <a:off x="88900" y="50800"/>
                <a:ext cx="635000" cy="6731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sp>
        <p:nvSpPr>
          <p:cNvPr id="23" name="TextBox 23"/>
          <p:cNvSpPr txBox="1"/>
          <p:nvPr/>
        </p:nvSpPr>
        <p:spPr>
          <a:xfrm>
            <a:off x="869744" y="1119030"/>
            <a:ext cx="1013645" cy="718145"/>
          </a:xfrm>
          <a:prstGeom prst="rect">
            <a:avLst/>
          </a:prstGeom>
        </p:spPr>
        <p:txBody>
          <a:bodyPr lIns="0" tIns="0" rIns="0" bIns="0" rtlCol="0" anchor="t">
            <a:spAutoFit/>
          </a:bodyPr>
          <a:lstStyle/>
          <a:p>
            <a:pPr algn="ctr" defTabSz="609630">
              <a:lnSpc>
                <a:spcPts val="5626"/>
              </a:lnSpc>
            </a:pPr>
            <a:r>
              <a:rPr lang="en-US" sz="5860">
                <a:solidFill>
                  <a:srgbClr val="1C191A"/>
                </a:solidFill>
                <a:latin typeface="Libre Franklin Heavy"/>
              </a:rPr>
              <a:t>1</a:t>
            </a:r>
          </a:p>
        </p:txBody>
      </p:sp>
      <p:sp>
        <p:nvSpPr>
          <p:cNvPr id="24" name="TextBox 24"/>
          <p:cNvSpPr txBox="1"/>
          <p:nvPr/>
        </p:nvSpPr>
        <p:spPr>
          <a:xfrm rot="-10800000">
            <a:off x="2863480" y="5077568"/>
            <a:ext cx="1013645" cy="718145"/>
          </a:xfrm>
          <a:prstGeom prst="rect">
            <a:avLst/>
          </a:prstGeom>
        </p:spPr>
        <p:txBody>
          <a:bodyPr lIns="0" tIns="0" rIns="0" bIns="0" rtlCol="0" anchor="t">
            <a:spAutoFit/>
          </a:bodyPr>
          <a:lstStyle/>
          <a:p>
            <a:pPr algn="ctr" defTabSz="609630">
              <a:lnSpc>
                <a:spcPts val="5626"/>
              </a:lnSpc>
            </a:pPr>
            <a:r>
              <a:rPr lang="en-US" sz="5860">
                <a:solidFill>
                  <a:srgbClr val="1C191A"/>
                </a:solidFill>
                <a:latin typeface="Libre Franklin Heavy"/>
              </a:rPr>
              <a:t>1</a:t>
            </a:r>
          </a:p>
        </p:txBody>
      </p:sp>
      <p:sp>
        <p:nvSpPr>
          <p:cNvPr id="25" name="TextBox 25"/>
          <p:cNvSpPr txBox="1"/>
          <p:nvPr/>
        </p:nvSpPr>
        <p:spPr>
          <a:xfrm rot="26403">
            <a:off x="1485423" y="3155228"/>
            <a:ext cx="1881998" cy="692497"/>
          </a:xfrm>
          <a:prstGeom prst="rect">
            <a:avLst/>
          </a:prstGeom>
        </p:spPr>
        <p:txBody>
          <a:bodyPr lIns="0" tIns="0" rIns="0" bIns="0" rtlCol="0" anchor="t">
            <a:spAutoFit/>
          </a:bodyPr>
          <a:lstStyle/>
          <a:p>
            <a:pPr algn="ctr" defTabSz="609630">
              <a:lnSpc>
                <a:spcPts val="2667"/>
              </a:lnSpc>
            </a:pPr>
            <a:r>
              <a:rPr lang="en-US" sz="2779">
                <a:solidFill>
                  <a:srgbClr val="1C191A"/>
                </a:solidFill>
                <a:latin typeface="Libre Franklin Medium"/>
              </a:rPr>
              <a:t>ALPHABE-</a:t>
            </a:r>
          </a:p>
          <a:p>
            <a:pPr algn="ctr" defTabSz="609630">
              <a:lnSpc>
                <a:spcPts val="2667"/>
              </a:lnSpc>
            </a:pPr>
            <a:r>
              <a:rPr lang="en-US" sz="2779">
                <a:solidFill>
                  <a:srgbClr val="1C191A"/>
                </a:solidFill>
                <a:latin typeface="Libre Franklin Medium"/>
              </a:rPr>
              <a:t>TISATION</a:t>
            </a:r>
          </a:p>
        </p:txBody>
      </p:sp>
      <p:sp>
        <p:nvSpPr>
          <p:cNvPr id="26" name="TextBox 26"/>
          <p:cNvSpPr txBox="1"/>
          <p:nvPr/>
        </p:nvSpPr>
        <p:spPr>
          <a:xfrm>
            <a:off x="8314874" y="1119030"/>
            <a:ext cx="1013645" cy="718145"/>
          </a:xfrm>
          <a:prstGeom prst="rect">
            <a:avLst/>
          </a:prstGeom>
        </p:spPr>
        <p:txBody>
          <a:bodyPr lIns="0" tIns="0" rIns="0" bIns="0" rtlCol="0" anchor="t">
            <a:spAutoFit/>
          </a:bodyPr>
          <a:lstStyle/>
          <a:p>
            <a:pPr algn="ctr" defTabSz="609630">
              <a:lnSpc>
                <a:spcPts val="5626"/>
              </a:lnSpc>
            </a:pPr>
            <a:r>
              <a:rPr lang="en-US" sz="5860">
                <a:solidFill>
                  <a:srgbClr val="1C191A"/>
                </a:solidFill>
                <a:latin typeface="Libre Franklin Heavy"/>
              </a:rPr>
              <a:t>3</a:t>
            </a:r>
          </a:p>
        </p:txBody>
      </p:sp>
      <p:sp>
        <p:nvSpPr>
          <p:cNvPr id="27" name="TextBox 27"/>
          <p:cNvSpPr txBox="1"/>
          <p:nvPr/>
        </p:nvSpPr>
        <p:spPr>
          <a:xfrm rot="-10800000">
            <a:off x="10308610" y="5077568"/>
            <a:ext cx="1013645" cy="718145"/>
          </a:xfrm>
          <a:prstGeom prst="rect">
            <a:avLst/>
          </a:prstGeom>
        </p:spPr>
        <p:txBody>
          <a:bodyPr lIns="0" tIns="0" rIns="0" bIns="0" rtlCol="0" anchor="t">
            <a:spAutoFit/>
          </a:bodyPr>
          <a:lstStyle/>
          <a:p>
            <a:pPr algn="ctr" defTabSz="609630">
              <a:lnSpc>
                <a:spcPts val="5626"/>
              </a:lnSpc>
            </a:pPr>
            <a:r>
              <a:rPr lang="en-US" sz="5860">
                <a:solidFill>
                  <a:srgbClr val="1C191A"/>
                </a:solidFill>
                <a:latin typeface="Libre Franklin Heavy"/>
              </a:rPr>
              <a:t>3</a:t>
            </a:r>
          </a:p>
        </p:txBody>
      </p:sp>
      <p:sp>
        <p:nvSpPr>
          <p:cNvPr id="28" name="TextBox 28"/>
          <p:cNvSpPr txBox="1"/>
          <p:nvPr/>
        </p:nvSpPr>
        <p:spPr>
          <a:xfrm rot="26403">
            <a:off x="8732829" y="3212590"/>
            <a:ext cx="2171473" cy="564257"/>
          </a:xfrm>
          <a:prstGeom prst="rect">
            <a:avLst/>
          </a:prstGeom>
        </p:spPr>
        <p:txBody>
          <a:bodyPr lIns="0" tIns="0" rIns="0" bIns="0" rtlCol="0" anchor="t">
            <a:spAutoFit/>
          </a:bodyPr>
          <a:lstStyle/>
          <a:p>
            <a:pPr algn="ctr" defTabSz="609630">
              <a:lnSpc>
                <a:spcPts val="2201"/>
              </a:lnSpc>
            </a:pPr>
            <a:r>
              <a:rPr lang="en-US" sz="2293">
                <a:solidFill>
                  <a:srgbClr val="1C191A"/>
                </a:solidFill>
                <a:latin typeface="Libre Franklin Medium"/>
              </a:rPr>
              <a:t>PRATIQUE DU FRANCAIS</a:t>
            </a:r>
          </a:p>
        </p:txBody>
      </p:sp>
      <p:sp>
        <p:nvSpPr>
          <p:cNvPr id="29" name="TextBox 29"/>
          <p:cNvSpPr txBox="1"/>
          <p:nvPr/>
        </p:nvSpPr>
        <p:spPr>
          <a:xfrm>
            <a:off x="4592310" y="1119030"/>
            <a:ext cx="1013645" cy="718145"/>
          </a:xfrm>
          <a:prstGeom prst="rect">
            <a:avLst/>
          </a:prstGeom>
        </p:spPr>
        <p:txBody>
          <a:bodyPr lIns="0" tIns="0" rIns="0" bIns="0" rtlCol="0" anchor="t">
            <a:spAutoFit/>
          </a:bodyPr>
          <a:lstStyle/>
          <a:p>
            <a:pPr algn="ctr" defTabSz="609630">
              <a:lnSpc>
                <a:spcPts val="5626"/>
              </a:lnSpc>
            </a:pPr>
            <a:r>
              <a:rPr lang="en-US" sz="5860">
                <a:solidFill>
                  <a:srgbClr val="1C191A"/>
                </a:solidFill>
                <a:latin typeface="Libre Franklin Heavy"/>
              </a:rPr>
              <a:t>2</a:t>
            </a:r>
          </a:p>
        </p:txBody>
      </p:sp>
      <p:sp>
        <p:nvSpPr>
          <p:cNvPr id="30" name="TextBox 30"/>
          <p:cNvSpPr txBox="1"/>
          <p:nvPr/>
        </p:nvSpPr>
        <p:spPr>
          <a:xfrm rot="-10800000">
            <a:off x="6586046" y="5077568"/>
            <a:ext cx="1013645" cy="718145"/>
          </a:xfrm>
          <a:prstGeom prst="rect">
            <a:avLst/>
          </a:prstGeom>
        </p:spPr>
        <p:txBody>
          <a:bodyPr lIns="0" tIns="0" rIns="0" bIns="0" rtlCol="0" anchor="t">
            <a:spAutoFit/>
          </a:bodyPr>
          <a:lstStyle/>
          <a:p>
            <a:pPr algn="ctr" defTabSz="609630">
              <a:lnSpc>
                <a:spcPts val="5626"/>
              </a:lnSpc>
            </a:pPr>
            <a:r>
              <a:rPr lang="en-US" sz="5860">
                <a:solidFill>
                  <a:srgbClr val="1C191A"/>
                </a:solidFill>
                <a:latin typeface="Libre Franklin Heavy"/>
              </a:rPr>
              <a:t>2</a:t>
            </a:r>
          </a:p>
        </p:txBody>
      </p:sp>
      <p:sp>
        <p:nvSpPr>
          <p:cNvPr id="31" name="TextBox 31"/>
          <p:cNvSpPr txBox="1"/>
          <p:nvPr/>
        </p:nvSpPr>
        <p:spPr>
          <a:xfrm rot="26403">
            <a:off x="5256618" y="3105900"/>
            <a:ext cx="1678765" cy="730969"/>
          </a:xfrm>
          <a:prstGeom prst="rect">
            <a:avLst/>
          </a:prstGeom>
        </p:spPr>
        <p:txBody>
          <a:bodyPr lIns="0" tIns="0" rIns="0" bIns="0" rtlCol="0" anchor="t">
            <a:spAutoFit/>
          </a:bodyPr>
          <a:lstStyle/>
          <a:p>
            <a:pPr algn="ctr" defTabSz="609630">
              <a:lnSpc>
                <a:spcPts val="1945"/>
              </a:lnSpc>
            </a:pPr>
            <a:r>
              <a:rPr lang="en-US" sz="2025">
                <a:solidFill>
                  <a:srgbClr val="1C191A"/>
                </a:solidFill>
                <a:latin typeface="Libre Franklin Medium"/>
              </a:rPr>
              <a:t>FRANCAIS LANGUE ETRANGERE</a:t>
            </a:r>
          </a:p>
        </p:txBody>
      </p:sp>
    </p:spTree>
    <p:extLst>
      <p:ext uri="{BB962C8B-B14F-4D97-AF65-F5344CB8AC3E}">
        <p14:creationId xmlns:p14="http://schemas.microsoft.com/office/powerpoint/2010/main" val="4033557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7A5C3"/>
        </a:solidFill>
        <a:effectLst/>
      </p:bgPr>
    </p:bg>
    <p:spTree>
      <p:nvGrpSpPr>
        <p:cNvPr id="1" name=""/>
        <p:cNvGrpSpPr/>
        <p:nvPr/>
      </p:nvGrpSpPr>
      <p:grpSpPr>
        <a:xfrm>
          <a:off x="0" y="0"/>
          <a:ext cx="0" cy="0"/>
          <a:chOff x="0" y="0"/>
          <a:chExt cx="0" cy="0"/>
        </a:xfrm>
      </p:grpSpPr>
      <p:grpSp>
        <p:nvGrpSpPr>
          <p:cNvPr id="2" name="Group 2"/>
          <p:cNvGrpSpPr/>
          <p:nvPr/>
        </p:nvGrpSpPr>
        <p:grpSpPr>
          <a:xfrm>
            <a:off x="741380" y="726119"/>
            <a:ext cx="3264110" cy="5446081"/>
            <a:chOff x="0" y="0"/>
            <a:chExt cx="6528220" cy="10892163"/>
          </a:xfrm>
        </p:grpSpPr>
        <p:grpSp>
          <p:nvGrpSpPr>
            <p:cNvPr id="3" name="Group 3"/>
            <p:cNvGrpSpPr/>
            <p:nvPr/>
          </p:nvGrpSpPr>
          <p:grpSpPr>
            <a:xfrm>
              <a:off x="0" y="0"/>
              <a:ext cx="6528220" cy="10892163"/>
              <a:chOff x="0" y="0"/>
              <a:chExt cx="1317070" cy="2197497"/>
            </a:xfrm>
          </p:grpSpPr>
          <p:sp>
            <p:nvSpPr>
              <p:cNvPr id="4" name="Freeform 4"/>
              <p:cNvSpPr/>
              <p:nvPr/>
            </p:nvSpPr>
            <p:spPr>
              <a:xfrm>
                <a:off x="0" y="0"/>
                <a:ext cx="1317070" cy="2197497"/>
              </a:xfrm>
              <a:custGeom>
                <a:avLst/>
                <a:gdLst/>
                <a:ahLst/>
                <a:cxnLst/>
                <a:rect l="l" t="t" r="r" b="b"/>
                <a:pathLst>
                  <a:path w="1317070" h="2197497">
                    <a:moveTo>
                      <a:pt x="118592" y="0"/>
                    </a:moveTo>
                    <a:lnTo>
                      <a:pt x="1198479" y="0"/>
                    </a:lnTo>
                    <a:cubicBezTo>
                      <a:pt x="1229931" y="0"/>
                      <a:pt x="1260095" y="12494"/>
                      <a:pt x="1282336" y="34735"/>
                    </a:cubicBezTo>
                    <a:cubicBezTo>
                      <a:pt x="1304576" y="56975"/>
                      <a:pt x="1317070" y="87139"/>
                      <a:pt x="1317070" y="118592"/>
                    </a:cubicBezTo>
                    <a:lnTo>
                      <a:pt x="1317070" y="2078905"/>
                    </a:lnTo>
                    <a:cubicBezTo>
                      <a:pt x="1317070" y="2144402"/>
                      <a:pt x="1263975" y="2197497"/>
                      <a:pt x="1198479" y="2197497"/>
                    </a:cubicBezTo>
                    <a:lnTo>
                      <a:pt x="118592" y="2197497"/>
                    </a:lnTo>
                    <a:cubicBezTo>
                      <a:pt x="53095" y="2197497"/>
                      <a:pt x="0" y="2144402"/>
                      <a:pt x="0" y="2078905"/>
                    </a:cubicBezTo>
                    <a:lnTo>
                      <a:pt x="0" y="118592"/>
                    </a:lnTo>
                    <a:cubicBezTo>
                      <a:pt x="0" y="53095"/>
                      <a:pt x="53095" y="0"/>
                      <a:pt x="118592" y="0"/>
                    </a:cubicBezTo>
                    <a:close/>
                  </a:path>
                </a:pathLst>
              </a:custGeom>
              <a:solidFill>
                <a:srgbClr val="F4B324"/>
              </a:solidFill>
              <a:ln w="142875" cap="rnd">
                <a:solidFill>
                  <a:srgbClr val="EFDEC6"/>
                </a:solidFill>
                <a:prstDash val="solid"/>
                <a:round/>
              </a:ln>
            </p:spPr>
          </p:sp>
          <p:sp>
            <p:nvSpPr>
              <p:cNvPr id="5" name="TextBox 5"/>
              <p:cNvSpPr txBox="1"/>
              <p:nvPr/>
            </p:nvSpPr>
            <p:spPr>
              <a:xfrm>
                <a:off x="0" y="-57150"/>
                <a:ext cx="1317070" cy="2254647"/>
              </a:xfrm>
              <a:prstGeom prst="rect">
                <a:avLst/>
              </a:prstGeom>
            </p:spPr>
            <p:txBody>
              <a:bodyPr lIns="33867" tIns="33867" rIns="33867" bIns="33867" rtlCol="0" anchor="ctr"/>
              <a:lstStyle/>
              <a:p>
                <a:pPr algn="ctr" defTabSz="609630">
                  <a:lnSpc>
                    <a:spcPts val="3253"/>
                  </a:lnSpc>
                </a:pPr>
                <a:endParaRPr sz="1200">
                  <a:solidFill>
                    <a:prstClr val="black"/>
                  </a:solidFill>
                  <a:latin typeface="Calibri"/>
                </a:endParaRPr>
              </a:p>
            </p:txBody>
          </p:sp>
        </p:grpSp>
        <p:grpSp>
          <p:nvGrpSpPr>
            <p:cNvPr id="6" name="Group 6"/>
            <p:cNvGrpSpPr/>
            <p:nvPr/>
          </p:nvGrpSpPr>
          <p:grpSpPr>
            <a:xfrm>
              <a:off x="0" y="2222290"/>
              <a:ext cx="6528220" cy="652822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F6E7D8"/>
              </a:solidFill>
            </p:spPr>
          </p:sp>
          <p:sp>
            <p:nvSpPr>
              <p:cNvPr id="8" name="TextBox 8"/>
              <p:cNvSpPr txBox="1"/>
              <p:nvPr/>
            </p:nvSpPr>
            <p:spPr>
              <a:xfrm>
                <a:off x="88900" y="50800"/>
                <a:ext cx="635000" cy="6731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grpSp>
        <p:nvGrpSpPr>
          <p:cNvPr id="9" name="Group 9"/>
          <p:cNvGrpSpPr/>
          <p:nvPr/>
        </p:nvGrpSpPr>
        <p:grpSpPr>
          <a:xfrm>
            <a:off x="8186510" y="726119"/>
            <a:ext cx="3264110" cy="5446081"/>
            <a:chOff x="0" y="0"/>
            <a:chExt cx="1317070" cy="2197497"/>
          </a:xfrm>
        </p:grpSpPr>
        <p:sp>
          <p:nvSpPr>
            <p:cNvPr id="10" name="Freeform 10"/>
            <p:cNvSpPr/>
            <p:nvPr/>
          </p:nvSpPr>
          <p:spPr>
            <a:xfrm>
              <a:off x="0" y="0"/>
              <a:ext cx="1317070" cy="2197497"/>
            </a:xfrm>
            <a:custGeom>
              <a:avLst/>
              <a:gdLst/>
              <a:ahLst/>
              <a:cxnLst/>
              <a:rect l="l" t="t" r="r" b="b"/>
              <a:pathLst>
                <a:path w="1317070" h="2197497">
                  <a:moveTo>
                    <a:pt x="118592" y="0"/>
                  </a:moveTo>
                  <a:lnTo>
                    <a:pt x="1198479" y="0"/>
                  </a:lnTo>
                  <a:cubicBezTo>
                    <a:pt x="1229931" y="0"/>
                    <a:pt x="1260095" y="12494"/>
                    <a:pt x="1282336" y="34735"/>
                  </a:cubicBezTo>
                  <a:cubicBezTo>
                    <a:pt x="1304576" y="56975"/>
                    <a:pt x="1317070" y="87139"/>
                    <a:pt x="1317070" y="118592"/>
                  </a:cubicBezTo>
                  <a:lnTo>
                    <a:pt x="1317070" y="2078905"/>
                  </a:lnTo>
                  <a:cubicBezTo>
                    <a:pt x="1317070" y="2144402"/>
                    <a:pt x="1263975" y="2197497"/>
                    <a:pt x="1198479" y="2197497"/>
                  </a:cubicBezTo>
                  <a:lnTo>
                    <a:pt x="118592" y="2197497"/>
                  </a:lnTo>
                  <a:cubicBezTo>
                    <a:pt x="53095" y="2197497"/>
                    <a:pt x="0" y="2144402"/>
                    <a:pt x="0" y="2078905"/>
                  </a:cubicBezTo>
                  <a:lnTo>
                    <a:pt x="0" y="118592"/>
                  </a:lnTo>
                  <a:cubicBezTo>
                    <a:pt x="0" y="53095"/>
                    <a:pt x="53095" y="0"/>
                    <a:pt x="118592" y="0"/>
                  </a:cubicBezTo>
                  <a:close/>
                </a:path>
              </a:pathLst>
            </a:custGeom>
            <a:solidFill>
              <a:srgbClr val="FF66C4"/>
            </a:solidFill>
            <a:ln w="142875" cap="rnd">
              <a:solidFill>
                <a:srgbClr val="EFDEC6"/>
              </a:solidFill>
              <a:prstDash val="solid"/>
              <a:round/>
            </a:ln>
          </p:spPr>
        </p:sp>
        <p:sp>
          <p:nvSpPr>
            <p:cNvPr id="11" name="TextBox 11"/>
            <p:cNvSpPr txBox="1"/>
            <p:nvPr/>
          </p:nvSpPr>
          <p:spPr>
            <a:xfrm>
              <a:off x="0" y="-57150"/>
              <a:ext cx="1317070" cy="2254647"/>
            </a:xfrm>
            <a:prstGeom prst="rect">
              <a:avLst/>
            </a:prstGeom>
          </p:spPr>
          <p:txBody>
            <a:bodyPr lIns="33867" tIns="33867" rIns="33867" bIns="33867" rtlCol="0" anchor="ctr"/>
            <a:lstStyle/>
            <a:p>
              <a:pPr algn="ctr" defTabSz="609630">
                <a:lnSpc>
                  <a:spcPts val="3253"/>
                </a:lnSpc>
              </a:pPr>
              <a:endParaRPr sz="1200">
                <a:solidFill>
                  <a:prstClr val="black"/>
                </a:solidFill>
                <a:latin typeface="Calibri"/>
              </a:endParaRPr>
            </a:p>
          </p:txBody>
        </p:sp>
      </p:grpSp>
      <p:grpSp>
        <p:nvGrpSpPr>
          <p:cNvPr id="12" name="Group 12"/>
          <p:cNvGrpSpPr/>
          <p:nvPr/>
        </p:nvGrpSpPr>
        <p:grpSpPr>
          <a:xfrm>
            <a:off x="8186510" y="1837264"/>
            <a:ext cx="3264110" cy="326411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F6E7D8"/>
            </a:solidFill>
          </p:spPr>
        </p:sp>
        <p:sp>
          <p:nvSpPr>
            <p:cNvPr id="14" name="TextBox 14"/>
            <p:cNvSpPr txBox="1"/>
            <p:nvPr/>
          </p:nvSpPr>
          <p:spPr>
            <a:xfrm>
              <a:off x="88900" y="50800"/>
              <a:ext cx="635000" cy="6731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5" name="Group 15"/>
          <p:cNvGrpSpPr/>
          <p:nvPr/>
        </p:nvGrpSpPr>
        <p:grpSpPr>
          <a:xfrm>
            <a:off x="4463946" y="726119"/>
            <a:ext cx="3264110" cy="5446081"/>
            <a:chOff x="0" y="0"/>
            <a:chExt cx="6528220" cy="10892163"/>
          </a:xfrm>
        </p:grpSpPr>
        <p:grpSp>
          <p:nvGrpSpPr>
            <p:cNvPr id="16" name="Group 16"/>
            <p:cNvGrpSpPr/>
            <p:nvPr/>
          </p:nvGrpSpPr>
          <p:grpSpPr>
            <a:xfrm>
              <a:off x="0" y="0"/>
              <a:ext cx="6528220" cy="10892163"/>
              <a:chOff x="0" y="0"/>
              <a:chExt cx="1317070" cy="2197497"/>
            </a:xfrm>
          </p:grpSpPr>
          <p:sp>
            <p:nvSpPr>
              <p:cNvPr id="17" name="Freeform 17"/>
              <p:cNvSpPr/>
              <p:nvPr/>
            </p:nvSpPr>
            <p:spPr>
              <a:xfrm>
                <a:off x="0" y="0"/>
                <a:ext cx="1317070" cy="2197497"/>
              </a:xfrm>
              <a:custGeom>
                <a:avLst/>
                <a:gdLst/>
                <a:ahLst/>
                <a:cxnLst/>
                <a:rect l="l" t="t" r="r" b="b"/>
                <a:pathLst>
                  <a:path w="1317070" h="2197497">
                    <a:moveTo>
                      <a:pt x="118592" y="0"/>
                    </a:moveTo>
                    <a:lnTo>
                      <a:pt x="1198479" y="0"/>
                    </a:lnTo>
                    <a:cubicBezTo>
                      <a:pt x="1229931" y="0"/>
                      <a:pt x="1260095" y="12494"/>
                      <a:pt x="1282336" y="34735"/>
                    </a:cubicBezTo>
                    <a:cubicBezTo>
                      <a:pt x="1304576" y="56975"/>
                      <a:pt x="1317070" y="87139"/>
                      <a:pt x="1317070" y="118592"/>
                    </a:cubicBezTo>
                    <a:lnTo>
                      <a:pt x="1317070" y="2078905"/>
                    </a:lnTo>
                    <a:cubicBezTo>
                      <a:pt x="1317070" y="2144402"/>
                      <a:pt x="1263975" y="2197497"/>
                      <a:pt x="1198479" y="2197497"/>
                    </a:cubicBezTo>
                    <a:lnTo>
                      <a:pt x="118592" y="2197497"/>
                    </a:lnTo>
                    <a:cubicBezTo>
                      <a:pt x="53095" y="2197497"/>
                      <a:pt x="0" y="2144402"/>
                      <a:pt x="0" y="2078905"/>
                    </a:cubicBezTo>
                    <a:lnTo>
                      <a:pt x="0" y="118592"/>
                    </a:lnTo>
                    <a:cubicBezTo>
                      <a:pt x="0" y="53095"/>
                      <a:pt x="53095" y="0"/>
                      <a:pt x="118592" y="0"/>
                    </a:cubicBezTo>
                    <a:close/>
                  </a:path>
                </a:pathLst>
              </a:custGeom>
              <a:solidFill>
                <a:srgbClr val="FFDE59"/>
              </a:solidFill>
              <a:ln w="142875" cap="rnd">
                <a:solidFill>
                  <a:srgbClr val="EFDEC6"/>
                </a:solidFill>
                <a:prstDash val="solid"/>
                <a:round/>
              </a:ln>
            </p:spPr>
          </p:sp>
          <p:sp>
            <p:nvSpPr>
              <p:cNvPr id="18" name="TextBox 18"/>
              <p:cNvSpPr txBox="1"/>
              <p:nvPr/>
            </p:nvSpPr>
            <p:spPr>
              <a:xfrm>
                <a:off x="0" y="-57150"/>
                <a:ext cx="1317070" cy="2254647"/>
              </a:xfrm>
              <a:prstGeom prst="rect">
                <a:avLst/>
              </a:prstGeom>
            </p:spPr>
            <p:txBody>
              <a:bodyPr lIns="33867" tIns="33867" rIns="33867" bIns="33867" rtlCol="0" anchor="ctr"/>
              <a:lstStyle/>
              <a:p>
                <a:pPr algn="ctr" defTabSz="609630">
                  <a:lnSpc>
                    <a:spcPts val="3253"/>
                  </a:lnSpc>
                </a:pPr>
                <a:endParaRPr sz="1200">
                  <a:solidFill>
                    <a:prstClr val="black"/>
                  </a:solidFill>
                  <a:latin typeface="Calibri"/>
                </a:endParaRPr>
              </a:p>
            </p:txBody>
          </p:sp>
        </p:grpSp>
        <p:grpSp>
          <p:nvGrpSpPr>
            <p:cNvPr id="19" name="Group 19"/>
            <p:cNvGrpSpPr/>
            <p:nvPr/>
          </p:nvGrpSpPr>
          <p:grpSpPr>
            <a:xfrm>
              <a:off x="0" y="2222290"/>
              <a:ext cx="6528220" cy="6528220"/>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F6E7D8"/>
              </a:solidFill>
            </p:spPr>
          </p:sp>
          <p:sp>
            <p:nvSpPr>
              <p:cNvPr id="21" name="TextBox 21"/>
              <p:cNvSpPr txBox="1"/>
              <p:nvPr/>
            </p:nvSpPr>
            <p:spPr>
              <a:xfrm>
                <a:off x="88900" y="50800"/>
                <a:ext cx="635000" cy="6731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sp>
        <p:nvSpPr>
          <p:cNvPr id="22" name="TextBox 22"/>
          <p:cNvSpPr txBox="1"/>
          <p:nvPr/>
        </p:nvSpPr>
        <p:spPr>
          <a:xfrm>
            <a:off x="869744" y="1119030"/>
            <a:ext cx="1013645" cy="718145"/>
          </a:xfrm>
          <a:prstGeom prst="rect">
            <a:avLst/>
          </a:prstGeom>
        </p:spPr>
        <p:txBody>
          <a:bodyPr lIns="0" tIns="0" rIns="0" bIns="0" rtlCol="0" anchor="t">
            <a:spAutoFit/>
          </a:bodyPr>
          <a:lstStyle/>
          <a:p>
            <a:pPr algn="ctr" defTabSz="609630">
              <a:lnSpc>
                <a:spcPts val="5626"/>
              </a:lnSpc>
            </a:pPr>
            <a:r>
              <a:rPr lang="en-US" sz="5860">
                <a:solidFill>
                  <a:srgbClr val="1C191A"/>
                </a:solidFill>
                <a:latin typeface="Libre Franklin Heavy"/>
              </a:rPr>
              <a:t>4</a:t>
            </a:r>
          </a:p>
        </p:txBody>
      </p:sp>
      <p:sp>
        <p:nvSpPr>
          <p:cNvPr id="23" name="TextBox 23"/>
          <p:cNvSpPr txBox="1"/>
          <p:nvPr/>
        </p:nvSpPr>
        <p:spPr>
          <a:xfrm rot="-10800000">
            <a:off x="2863480" y="5077568"/>
            <a:ext cx="1013645" cy="718145"/>
          </a:xfrm>
          <a:prstGeom prst="rect">
            <a:avLst/>
          </a:prstGeom>
        </p:spPr>
        <p:txBody>
          <a:bodyPr lIns="0" tIns="0" rIns="0" bIns="0" rtlCol="0" anchor="t">
            <a:spAutoFit/>
          </a:bodyPr>
          <a:lstStyle/>
          <a:p>
            <a:pPr algn="ctr" defTabSz="609630">
              <a:lnSpc>
                <a:spcPts val="5626"/>
              </a:lnSpc>
            </a:pPr>
            <a:r>
              <a:rPr lang="en-US" sz="5860">
                <a:solidFill>
                  <a:srgbClr val="1C191A"/>
                </a:solidFill>
                <a:latin typeface="Libre Franklin Heavy"/>
              </a:rPr>
              <a:t>4</a:t>
            </a:r>
          </a:p>
        </p:txBody>
      </p:sp>
      <p:sp>
        <p:nvSpPr>
          <p:cNvPr id="24" name="TextBox 24"/>
          <p:cNvSpPr txBox="1"/>
          <p:nvPr/>
        </p:nvSpPr>
        <p:spPr>
          <a:xfrm rot="26403">
            <a:off x="1391177" y="2855534"/>
            <a:ext cx="2070870" cy="1231106"/>
          </a:xfrm>
          <a:prstGeom prst="rect">
            <a:avLst/>
          </a:prstGeom>
        </p:spPr>
        <p:txBody>
          <a:bodyPr lIns="0" tIns="0" rIns="0" bIns="0" rtlCol="0" anchor="t">
            <a:spAutoFit/>
          </a:bodyPr>
          <a:lstStyle/>
          <a:p>
            <a:pPr defTabSz="609630">
              <a:lnSpc>
                <a:spcPts val="2431"/>
              </a:lnSpc>
            </a:pPr>
            <a:r>
              <a:rPr lang="en-US" sz="2533">
                <a:solidFill>
                  <a:srgbClr val="1C191A"/>
                </a:solidFill>
                <a:latin typeface="Libre Franklin Medium"/>
              </a:rPr>
              <a:t>CONFIANCE </a:t>
            </a:r>
          </a:p>
          <a:p>
            <a:pPr defTabSz="609630">
              <a:lnSpc>
                <a:spcPts val="2431"/>
              </a:lnSpc>
            </a:pPr>
            <a:r>
              <a:rPr lang="en-US" sz="2533">
                <a:solidFill>
                  <a:srgbClr val="1C191A"/>
                </a:solidFill>
                <a:latin typeface="Libre Franklin Medium"/>
              </a:rPr>
              <a:t>ET PROJET PROFES-SIONNEL</a:t>
            </a:r>
          </a:p>
        </p:txBody>
      </p:sp>
      <p:sp>
        <p:nvSpPr>
          <p:cNvPr id="25" name="TextBox 25"/>
          <p:cNvSpPr txBox="1"/>
          <p:nvPr/>
        </p:nvSpPr>
        <p:spPr>
          <a:xfrm>
            <a:off x="8314874" y="1119030"/>
            <a:ext cx="1013645" cy="718145"/>
          </a:xfrm>
          <a:prstGeom prst="rect">
            <a:avLst/>
          </a:prstGeom>
        </p:spPr>
        <p:txBody>
          <a:bodyPr lIns="0" tIns="0" rIns="0" bIns="0" rtlCol="0" anchor="t">
            <a:spAutoFit/>
          </a:bodyPr>
          <a:lstStyle/>
          <a:p>
            <a:pPr algn="ctr" defTabSz="609630">
              <a:lnSpc>
                <a:spcPts val="5626"/>
              </a:lnSpc>
            </a:pPr>
            <a:r>
              <a:rPr lang="en-US" sz="5860">
                <a:solidFill>
                  <a:srgbClr val="1C191A"/>
                </a:solidFill>
                <a:latin typeface="Libre Franklin Heavy"/>
              </a:rPr>
              <a:t>6</a:t>
            </a:r>
          </a:p>
        </p:txBody>
      </p:sp>
      <p:sp>
        <p:nvSpPr>
          <p:cNvPr id="26" name="TextBox 26"/>
          <p:cNvSpPr txBox="1"/>
          <p:nvPr/>
        </p:nvSpPr>
        <p:spPr>
          <a:xfrm rot="-10800000">
            <a:off x="10308610" y="5077568"/>
            <a:ext cx="1013645" cy="718145"/>
          </a:xfrm>
          <a:prstGeom prst="rect">
            <a:avLst/>
          </a:prstGeom>
        </p:spPr>
        <p:txBody>
          <a:bodyPr lIns="0" tIns="0" rIns="0" bIns="0" rtlCol="0" anchor="t">
            <a:spAutoFit/>
          </a:bodyPr>
          <a:lstStyle/>
          <a:p>
            <a:pPr algn="ctr" defTabSz="609630">
              <a:lnSpc>
                <a:spcPts val="5626"/>
              </a:lnSpc>
            </a:pPr>
            <a:r>
              <a:rPr lang="en-US" sz="5860">
                <a:solidFill>
                  <a:srgbClr val="1C191A"/>
                </a:solidFill>
                <a:latin typeface="Libre Franklin Heavy"/>
              </a:rPr>
              <a:t>6</a:t>
            </a:r>
          </a:p>
        </p:txBody>
      </p:sp>
      <p:sp>
        <p:nvSpPr>
          <p:cNvPr id="27" name="TextBox 27"/>
          <p:cNvSpPr txBox="1"/>
          <p:nvPr/>
        </p:nvSpPr>
        <p:spPr>
          <a:xfrm rot="26403">
            <a:off x="8733902" y="3213959"/>
            <a:ext cx="2171473" cy="282129"/>
          </a:xfrm>
          <a:prstGeom prst="rect">
            <a:avLst/>
          </a:prstGeom>
        </p:spPr>
        <p:txBody>
          <a:bodyPr lIns="0" tIns="0" rIns="0" bIns="0" rtlCol="0" anchor="t">
            <a:spAutoFit/>
          </a:bodyPr>
          <a:lstStyle/>
          <a:p>
            <a:pPr algn="ctr" defTabSz="609630">
              <a:lnSpc>
                <a:spcPts val="2201"/>
              </a:lnSpc>
            </a:pPr>
            <a:r>
              <a:rPr lang="en-US" sz="2293">
                <a:solidFill>
                  <a:srgbClr val="1C191A"/>
                </a:solidFill>
                <a:latin typeface="Libre Franklin Medium"/>
              </a:rPr>
              <a:t>DIGISTART</a:t>
            </a:r>
          </a:p>
        </p:txBody>
      </p:sp>
      <p:sp>
        <p:nvSpPr>
          <p:cNvPr id="28" name="TextBox 28"/>
          <p:cNvSpPr txBox="1"/>
          <p:nvPr/>
        </p:nvSpPr>
        <p:spPr>
          <a:xfrm>
            <a:off x="4592310" y="1119030"/>
            <a:ext cx="1013645" cy="718145"/>
          </a:xfrm>
          <a:prstGeom prst="rect">
            <a:avLst/>
          </a:prstGeom>
        </p:spPr>
        <p:txBody>
          <a:bodyPr lIns="0" tIns="0" rIns="0" bIns="0" rtlCol="0" anchor="t">
            <a:spAutoFit/>
          </a:bodyPr>
          <a:lstStyle/>
          <a:p>
            <a:pPr algn="ctr" defTabSz="609630">
              <a:lnSpc>
                <a:spcPts val="5626"/>
              </a:lnSpc>
            </a:pPr>
            <a:r>
              <a:rPr lang="en-US" sz="5860">
                <a:solidFill>
                  <a:srgbClr val="1C191A"/>
                </a:solidFill>
                <a:latin typeface="Libre Franklin Heavy"/>
              </a:rPr>
              <a:t>5</a:t>
            </a:r>
          </a:p>
        </p:txBody>
      </p:sp>
      <p:sp>
        <p:nvSpPr>
          <p:cNvPr id="29" name="TextBox 29"/>
          <p:cNvSpPr txBox="1"/>
          <p:nvPr/>
        </p:nvSpPr>
        <p:spPr>
          <a:xfrm rot="-10800000">
            <a:off x="6586046" y="5077568"/>
            <a:ext cx="1013645" cy="718145"/>
          </a:xfrm>
          <a:prstGeom prst="rect">
            <a:avLst/>
          </a:prstGeom>
        </p:spPr>
        <p:txBody>
          <a:bodyPr lIns="0" tIns="0" rIns="0" bIns="0" rtlCol="0" anchor="t">
            <a:spAutoFit/>
          </a:bodyPr>
          <a:lstStyle/>
          <a:p>
            <a:pPr algn="ctr" defTabSz="609630">
              <a:lnSpc>
                <a:spcPts val="5626"/>
              </a:lnSpc>
            </a:pPr>
            <a:r>
              <a:rPr lang="en-US" sz="5860">
                <a:solidFill>
                  <a:srgbClr val="1C191A"/>
                </a:solidFill>
                <a:latin typeface="Libre Franklin Heavy"/>
              </a:rPr>
              <a:t>5</a:t>
            </a:r>
          </a:p>
        </p:txBody>
      </p:sp>
      <p:sp>
        <p:nvSpPr>
          <p:cNvPr id="30" name="TextBox 30"/>
          <p:cNvSpPr txBox="1"/>
          <p:nvPr/>
        </p:nvSpPr>
        <p:spPr>
          <a:xfrm rot="26403">
            <a:off x="4963886" y="3090762"/>
            <a:ext cx="2264229" cy="807913"/>
          </a:xfrm>
          <a:prstGeom prst="rect">
            <a:avLst/>
          </a:prstGeom>
        </p:spPr>
        <p:txBody>
          <a:bodyPr lIns="0" tIns="0" rIns="0" bIns="0" rtlCol="0" anchor="t">
            <a:spAutoFit/>
          </a:bodyPr>
          <a:lstStyle/>
          <a:p>
            <a:pPr algn="ctr" defTabSz="609630">
              <a:lnSpc>
                <a:spcPts val="2107"/>
              </a:lnSpc>
            </a:pPr>
            <a:r>
              <a:rPr lang="en-US" sz="2195">
                <a:solidFill>
                  <a:srgbClr val="1C191A"/>
                </a:solidFill>
                <a:latin typeface="Libre Franklin Medium"/>
              </a:rPr>
              <a:t>AUXILIAIRE ADMINISTRATIF ET D’ACCUEIL</a:t>
            </a:r>
          </a:p>
        </p:txBody>
      </p:sp>
    </p:spTree>
    <p:extLst>
      <p:ext uri="{BB962C8B-B14F-4D97-AF65-F5344CB8AC3E}">
        <p14:creationId xmlns:p14="http://schemas.microsoft.com/office/powerpoint/2010/main" val="1421671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7A5C3"/>
        </a:solidFill>
        <a:effectLst/>
      </p:bgPr>
    </p:bg>
    <p:spTree>
      <p:nvGrpSpPr>
        <p:cNvPr id="1" name=""/>
        <p:cNvGrpSpPr/>
        <p:nvPr/>
      </p:nvGrpSpPr>
      <p:grpSpPr>
        <a:xfrm>
          <a:off x="0" y="0"/>
          <a:ext cx="0" cy="0"/>
          <a:chOff x="0" y="0"/>
          <a:chExt cx="0" cy="0"/>
        </a:xfrm>
      </p:grpSpPr>
      <p:grpSp>
        <p:nvGrpSpPr>
          <p:cNvPr id="2" name="Group 2"/>
          <p:cNvGrpSpPr/>
          <p:nvPr/>
        </p:nvGrpSpPr>
        <p:grpSpPr>
          <a:xfrm>
            <a:off x="448464" y="408901"/>
            <a:ext cx="11295072" cy="6040199"/>
            <a:chOff x="0" y="0"/>
            <a:chExt cx="4462251" cy="2386252"/>
          </a:xfrm>
        </p:grpSpPr>
        <p:sp>
          <p:nvSpPr>
            <p:cNvPr id="3" name="Freeform 3"/>
            <p:cNvSpPr/>
            <p:nvPr/>
          </p:nvSpPr>
          <p:spPr>
            <a:xfrm>
              <a:off x="0" y="0"/>
              <a:ext cx="4462251" cy="2386252"/>
            </a:xfrm>
            <a:custGeom>
              <a:avLst/>
              <a:gdLst/>
              <a:ahLst/>
              <a:cxnLst/>
              <a:rect l="l" t="t" r="r" b="b"/>
              <a:pathLst>
                <a:path w="4462251" h="2386252">
                  <a:moveTo>
                    <a:pt x="45695" y="0"/>
                  </a:moveTo>
                  <a:lnTo>
                    <a:pt x="4416556" y="0"/>
                  </a:lnTo>
                  <a:cubicBezTo>
                    <a:pt x="4441792" y="0"/>
                    <a:pt x="4462251" y="20458"/>
                    <a:pt x="4462251" y="45695"/>
                  </a:cubicBezTo>
                  <a:lnTo>
                    <a:pt x="4462251" y="2340557"/>
                  </a:lnTo>
                  <a:cubicBezTo>
                    <a:pt x="4462251" y="2365794"/>
                    <a:pt x="4441792" y="2386252"/>
                    <a:pt x="4416556" y="2386252"/>
                  </a:cubicBezTo>
                  <a:lnTo>
                    <a:pt x="45695" y="2386252"/>
                  </a:lnTo>
                  <a:cubicBezTo>
                    <a:pt x="33576" y="2386252"/>
                    <a:pt x="21953" y="2381438"/>
                    <a:pt x="13384" y="2372868"/>
                  </a:cubicBezTo>
                  <a:cubicBezTo>
                    <a:pt x="4814" y="2364299"/>
                    <a:pt x="0" y="2352676"/>
                    <a:pt x="0" y="2340557"/>
                  </a:cubicBezTo>
                  <a:lnTo>
                    <a:pt x="0" y="45695"/>
                  </a:lnTo>
                  <a:cubicBezTo>
                    <a:pt x="0" y="20458"/>
                    <a:pt x="20458" y="0"/>
                    <a:pt x="45695" y="0"/>
                  </a:cubicBezTo>
                  <a:close/>
                </a:path>
              </a:pathLst>
            </a:custGeom>
            <a:solidFill>
              <a:srgbClr val="F6E7D8"/>
            </a:solidFill>
          </p:spPr>
        </p:sp>
        <p:sp>
          <p:nvSpPr>
            <p:cNvPr id="4" name="TextBox 4"/>
            <p:cNvSpPr txBox="1"/>
            <p:nvPr/>
          </p:nvSpPr>
          <p:spPr>
            <a:xfrm>
              <a:off x="0" y="-38100"/>
              <a:ext cx="4462251" cy="2424352"/>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Freeform 5"/>
          <p:cNvSpPr/>
          <p:nvPr/>
        </p:nvSpPr>
        <p:spPr>
          <a:xfrm>
            <a:off x="1269007" y="2253853"/>
            <a:ext cx="2224486" cy="2743200"/>
          </a:xfrm>
          <a:custGeom>
            <a:avLst/>
            <a:gdLst/>
            <a:ahLst/>
            <a:cxnLst/>
            <a:rect l="l" t="t" r="r" b="b"/>
            <a:pathLst>
              <a:path w="3336729" h="4114800">
                <a:moveTo>
                  <a:pt x="0" y="0"/>
                </a:moveTo>
                <a:lnTo>
                  <a:pt x="3336729" y="0"/>
                </a:lnTo>
                <a:lnTo>
                  <a:pt x="3336729"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TextBox 6"/>
          <p:cNvSpPr txBox="1"/>
          <p:nvPr/>
        </p:nvSpPr>
        <p:spPr>
          <a:xfrm rot="26403">
            <a:off x="4215632" y="879010"/>
            <a:ext cx="7280323" cy="2500685"/>
          </a:xfrm>
          <a:prstGeom prst="rect">
            <a:avLst/>
          </a:prstGeom>
        </p:spPr>
        <p:txBody>
          <a:bodyPr lIns="0" tIns="0" rIns="0" bIns="0" rtlCol="0" anchor="t">
            <a:spAutoFit/>
          </a:bodyPr>
          <a:lstStyle/>
          <a:p>
            <a:pPr algn="ctr" defTabSz="609630">
              <a:lnSpc>
                <a:spcPts val="6541"/>
              </a:lnSpc>
            </a:pPr>
            <a:r>
              <a:rPr lang="en-US" sz="6813">
                <a:solidFill>
                  <a:srgbClr val="1C191A"/>
                </a:solidFill>
                <a:latin typeface="Libre Franklin Heavy"/>
              </a:rPr>
              <a:t>Evolution personnelle</a:t>
            </a:r>
          </a:p>
          <a:p>
            <a:pPr algn="ctr" defTabSz="609630">
              <a:lnSpc>
                <a:spcPts val="6541"/>
              </a:lnSpc>
            </a:pPr>
            <a:endParaRPr lang="en-US" sz="6813">
              <a:solidFill>
                <a:srgbClr val="1C191A"/>
              </a:solidFill>
              <a:latin typeface="Libre Franklin Heavy"/>
            </a:endParaRPr>
          </a:p>
        </p:txBody>
      </p:sp>
      <p:sp>
        <p:nvSpPr>
          <p:cNvPr id="7" name="TextBox 7"/>
          <p:cNvSpPr txBox="1"/>
          <p:nvPr/>
        </p:nvSpPr>
        <p:spPr>
          <a:xfrm rot="26403">
            <a:off x="4215632" y="3899110"/>
            <a:ext cx="7280323" cy="2500685"/>
          </a:xfrm>
          <a:prstGeom prst="rect">
            <a:avLst/>
          </a:prstGeom>
        </p:spPr>
        <p:txBody>
          <a:bodyPr lIns="0" tIns="0" rIns="0" bIns="0" rtlCol="0" anchor="t">
            <a:spAutoFit/>
          </a:bodyPr>
          <a:lstStyle/>
          <a:p>
            <a:pPr algn="ctr" defTabSz="609630">
              <a:lnSpc>
                <a:spcPts val="6541"/>
              </a:lnSpc>
            </a:pPr>
            <a:r>
              <a:rPr lang="en-US" sz="6813">
                <a:solidFill>
                  <a:srgbClr val="1C191A"/>
                </a:solidFill>
                <a:latin typeface="Libre Franklin Heavy"/>
              </a:rPr>
              <a:t>Techniques d’expression</a:t>
            </a:r>
          </a:p>
          <a:p>
            <a:pPr algn="ctr" defTabSz="609630">
              <a:lnSpc>
                <a:spcPts val="6541"/>
              </a:lnSpc>
            </a:pPr>
            <a:endParaRPr lang="en-US" sz="6813">
              <a:solidFill>
                <a:srgbClr val="1C191A"/>
              </a:solidFill>
              <a:latin typeface="Libre Franklin Heavy"/>
            </a:endParaRPr>
          </a:p>
        </p:txBody>
      </p:sp>
    </p:spTree>
    <p:extLst>
      <p:ext uri="{BB962C8B-B14F-4D97-AF65-F5344CB8AC3E}">
        <p14:creationId xmlns:p14="http://schemas.microsoft.com/office/powerpoint/2010/main" val="1267813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7A5C3"/>
        </a:solidFill>
        <a:effectLst/>
      </p:bgPr>
    </p:bg>
    <p:spTree>
      <p:nvGrpSpPr>
        <p:cNvPr id="1" name=""/>
        <p:cNvGrpSpPr/>
        <p:nvPr/>
      </p:nvGrpSpPr>
      <p:grpSpPr>
        <a:xfrm>
          <a:off x="0" y="0"/>
          <a:ext cx="0" cy="0"/>
          <a:chOff x="0" y="0"/>
          <a:chExt cx="0" cy="0"/>
        </a:xfrm>
      </p:grpSpPr>
      <p:grpSp>
        <p:nvGrpSpPr>
          <p:cNvPr id="2" name="Group 2"/>
          <p:cNvGrpSpPr/>
          <p:nvPr/>
        </p:nvGrpSpPr>
        <p:grpSpPr>
          <a:xfrm>
            <a:off x="448464" y="408901"/>
            <a:ext cx="11295072" cy="6040199"/>
            <a:chOff x="0" y="0"/>
            <a:chExt cx="4462251" cy="2386252"/>
          </a:xfrm>
        </p:grpSpPr>
        <p:sp>
          <p:nvSpPr>
            <p:cNvPr id="3" name="Freeform 3"/>
            <p:cNvSpPr/>
            <p:nvPr/>
          </p:nvSpPr>
          <p:spPr>
            <a:xfrm>
              <a:off x="0" y="0"/>
              <a:ext cx="4462251" cy="2386252"/>
            </a:xfrm>
            <a:custGeom>
              <a:avLst/>
              <a:gdLst/>
              <a:ahLst/>
              <a:cxnLst/>
              <a:rect l="l" t="t" r="r" b="b"/>
              <a:pathLst>
                <a:path w="4462251" h="2386252">
                  <a:moveTo>
                    <a:pt x="45695" y="0"/>
                  </a:moveTo>
                  <a:lnTo>
                    <a:pt x="4416556" y="0"/>
                  </a:lnTo>
                  <a:cubicBezTo>
                    <a:pt x="4441792" y="0"/>
                    <a:pt x="4462251" y="20458"/>
                    <a:pt x="4462251" y="45695"/>
                  </a:cubicBezTo>
                  <a:lnTo>
                    <a:pt x="4462251" y="2340557"/>
                  </a:lnTo>
                  <a:cubicBezTo>
                    <a:pt x="4462251" y="2365794"/>
                    <a:pt x="4441792" y="2386252"/>
                    <a:pt x="4416556" y="2386252"/>
                  </a:cubicBezTo>
                  <a:lnTo>
                    <a:pt x="45695" y="2386252"/>
                  </a:lnTo>
                  <a:cubicBezTo>
                    <a:pt x="33576" y="2386252"/>
                    <a:pt x="21953" y="2381438"/>
                    <a:pt x="13384" y="2372868"/>
                  </a:cubicBezTo>
                  <a:cubicBezTo>
                    <a:pt x="4814" y="2364299"/>
                    <a:pt x="0" y="2352676"/>
                    <a:pt x="0" y="2340557"/>
                  </a:cubicBezTo>
                  <a:lnTo>
                    <a:pt x="0" y="45695"/>
                  </a:lnTo>
                  <a:cubicBezTo>
                    <a:pt x="0" y="20458"/>
                    <a:pt x="20458" y="0"/>
                    <a:pt x="45695" y="0"/>
                  </a:cubicBezTo>
                  <a:close/>
                </a:path>
              </a:pathLst>
            </a:custGeom>
            <a:solidFill>
              <a:srgbClr val="F6E7D8"/>
            </a:solidFill>
          </p:spPr>
        </p:sp>
        <p:sp>
          <p:nvSpPr>
            <p:cNvPr id="4" name="TextBox 4"/>
            <p:cNvSpPr txBox="1"/>
            <p:nvPr/>
          </p:nvSpPr>
          <p:spPr>
            <a:xfrm>
              <a:off x="0" y="-38100"/>
              <a:ext cx="4462251" cy="2424352"/>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TextBox 5"/>
          <p:cNvSpPr txBox="1"/>
          <p:nvPr/>
        </p:nvSpPr>
        <p:spPr>
          <a:xfrm>
            <a:off x="0" y="1260531"/>
            <a:ext cx="12192000" cy="4283224"/>
          </a:xfrm>
          <a:prstGeom prst="rect">
            <a:avLst/>
          </a:prstGeom>
        </p:spPr>
        <p:txBody>
          <a:bodyPr lIns="0" tIns="0" rIns="0" bIns="0" rtlCol="0" anchor="t">
            <a:spAutoFit/>
          </a:bodyPr>
          <a:lstStyle/>
          <a:p>
            <a:pPr algn="ctr" defTabSz="609630">
              <a:lnSpc>
                <a:spcPts val="16708"/>
              </a:lnSpc>
              <a:spcBef>
                <a:spcPct val="0"/>
              </a:spcBef>
            </a:pPr>
            <a:r>
              <a:rPr lang="en-US" sz="16708">
                <a:solidFill>
                  <a:srgbClr val="FFE865"/>
                </a:solidFill>
                <a:latin typeface="Noot Bold"/>
              </a:rPr>
              <a:t>ART-THÉRAPIE!</a:t>
            </a:r>
          </a:p>
        </p:txBody>
      </p:sp>
    </p:spTree>
    <p:extLst>
      <p:ext uri="{BB962C8B-B14F-4D97-AF65-F5344CB8AC3E}">
        <p14:creationId xmlns:p14="http://schemas.microsoft.com/office/powerpoint/2010/main" val="897285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7A5C3"/>
        </a:solidFill>
        <a:effectLst/>
      </p:bgPr>
    </p:bg>
    <p:spTree>
      <p:nvGrpSpPr>
        <p:cNvPr id="1" name=""/>
        <p:cNvGrpSpPr/>
        <p:nvPr/>
      </p:nvGrpSpPr>
      <p:grpSpPr>
        <a:xfrm>
          <a:off x="0" y="0"/>
          <a:ext cx="0" cy="0"/>
          <a:chOff x="0" y="0"/>
          <a:chExt cx="0" cy="0"/>
        </a:xfrm>
      </p:grpSpPr>
      <p:grpSp>
        <p:nvGrpSpPr>
          <p:cNvPr id="2" name="Group 2"/>
          <p:cNvGrpSpPr/>
          <p:nvPr/>
        </p:nvGrpSpPr>
        <p:grpSpPr>
          <a:xfrm>
            <a:off x="448464" y="408901"/>
            <a:ext cx="11295072" cy="6040199"/>
            <a:chOff x="0" y="0"/>
            <a:chExt cx="4462251" cy="2386252"/>
          </a:xfrm>
        </p:grpSpPr>
        <p:sp>
          <p:nvSpPr>
            <p:cNvPr id="3" name="Freeform 3"/>
            <p:cNvSpPr/>
            <p:nvPr/>
          </p:nvSpPr>
          <p:spPr>
            <a:xfrm>
              <a:off x="0" y="0"/>
              <a:ext cx="4462251" cy="2386252"/>
            </a:xfrm>
            <a:custGeom>
              <a:avLst/>
              <a:gdLst/>
              <a:ahLst/>
              <a:cxnLst/>
              <a:rect l="l" t="t" r="r" b="b"/>
              <a:pathLst>
                <a:path w="4462251" h="2386252">
                  <a:moveTo>
                    <a:pt x="45695" y="0"/>
                  </a:moveTo>
                  <a:lnTo>
                    <a:pt x="4416556" y="0"/>
                  </a:lnTo>
                  <a:cubicBezTo>
                    <a:pt x="4441792" y="0"/>
                    <a:pt x="4462251" y="20458"/>
                    <a:pt x="4462251" y="45695"/>
                  </a:cubicBezTo>
                  <a:lnTo>
                    <a:pt x="4462251" y="2340557"/>
                  </a:lnTo>
                  <a:cubicBezTo>
                    <a:pt x="4462251" y="2365794"/>
                    <a:pt x="4441792" y="2386252"/>
                    <a:pt x="4416556" y="2386252"/>
                  </a:cubicBezTo>
                  <a:lnTo>
                    <a:pt x="45695" y="2386252"/>
                  </a:lnTo>
                  <a:cubicBezTo>
                    <a:pt x="33576" y="2386252"/>
                    <a:pt x="21953" y="2381438"/>
                    <a:pt x="13384" y="2372868"/>
                  </a:cubicBezTo>
                  <a:cubicBezTo>
                    <a:pt x="4814" y="2364299"/>
                    <a:pt x="0" y="2352676"/>
                    <a:pt x="0" y="2340557"/>
                  </a:cubicBezTo>
                  <a:lnTo>
                    <a:pt x="0" y="45695"/>
                  </a:lnTo>
                  <a:cubicBezTo>
                    <a:pt x="0" y="20458"/>
                    <a:pt x="20458" y="0"/>
                    <a:pt x="45695" y="0"/>
                  </a:cubicBezTo>
                  <a:close/>
                </a:path>
              </a:pathLst>
            </a:custGeom>
            <a:solidFill>
              <a:srgbClr val="F6E7D8"/>
            </a:solidFill>
          </p:spPr>
        </p:sp>
        <p:sp>
          <p:nvSpPr>
            <p:cNvPr id="4" name="TextBox 4"/>
            <p:cNvSpPr txBox="1"/>
            <p:nvPr/>
          </p:nvSpPr>
          <p:spPr>
            <a:xfrm>
              <a:off x="0" y="-38100"/>
              <a:ext cx="4462251" cy="2424352"/>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Freeform 5"/>
          <p:cNvSpPr/>
          <p:nvPr/>
        </p:nvSpPr>
        <p:spPr>
          <a:xfrm>
            <a:off x="8892055" y="1978229"/>
            <a:ext cx="3299945" cy="4879771"/>
          </a:xfrm>
          <a:custGeom>
            <a:avLst/>
            <a:gdLst/>
            <a:ahLst/>
            <a:cxnLst/>
            <a:rect l="l" t="t" r="r" b="b"/>
            <a:pathLst>
              <a:path w="4949918" h="7319656">
                <a:moveTo>
                  <a:pt x="0" y="0"/>
                </a:moveTo>
                <a:lnTo>
                  <a:pt x="4949918" y="0"/>
                </a:lnTo>
                <a:lnTo>
                  <a:pt x="4949918" y="7319656"/>
                </a:lnTo>
                <a:lnTo>
                  <a:pt x="0" y="731965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48800" y="120127"/>
            <a:ext cx="2817150" cy="2743200"/>
          </a:xfrm>
          <a:custGeom>
            <a:avLst/>
            <a:gdLst/>
            <a:ahLst/>
            <a:cxnLst/>
            <a:rect l="l" t="t" r="r" b="b"/>
            <a:pathLst>
              <a:path w="4225725" h="4114800">
                <a:moveTo>
                  <a:pt x="0" y="0"/>
                </a:moveTo>
                <a:lnTo>
                  <a:pt x="4225725" y="0"/>
                </a:lnTo>
                <a:lnTo>
                  <a:pt x="422572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TextBox 7"/>
          <p:cNvSpPr txBox="1"/>
          <p:nvPr/>
        </p:nvSpPr>
        <p:spPr>
          <a:xfrm>
            <a:off x="1058967" y="1045657"/>
            <a:ext cx="10074067" cy="974626"/>
          </a:xfrm>
          <a:prstGeom prst="rect">
            <a:avLst/>
          </a:prstGeom>
        </p:spPr>
        <p:txBody>
          <a:bodyPr lIns="0" tIns="0" rIns="0" bIns="0" rtlCol="0" anchor="t">
            <a:spAutoFit/>
          </a:bodyPr>
          <a:lstStyle/>
          <a:p>
            <a:pPr algn="ctr" defTabSz="609630">
              <a:lnSpc>
                <a:spcPts val="5148"/>
              </a:lnSpc>
            </a:pPr>
            <a:r>
              <a:rPr lang="en-US" sz="5362">
                <a:solidFill>
                  <a:srgbClr val="07A5C3"/>
                </a:solidFill>
                <a:latin typeface="Libre Franklin Heavy"/>
              </a:rPr>
              <a:t>LES JEUX CADRÉCIENS</a:t>
            </a:r>
          </a:p>
          <a:p>
            <a:pPr algn="ctr" defTabSz="609630">
              <a:lnSpc>
                <a:spcPts val="2523"/>
              </a:lnSpc>
            </a:pPr>
            <a:r>
              <a:rPr lang="en-US" sz="2629">
                <a:solidFill>
                  <a:srgbClr val="07A5C3"/>
                </a:solidFill>
                <a:latin typeface="Libre Franklin Heavy"/>
              </a:rPr>
              <a:t>EN SOLO, À 2, 6 OU TOUS ENSEMBLE</a:t>
            </a:r>
          </a:p>
        </p:txBody>
      </p:sp>
      <p:sp>
        <p:nvSpPr>
          <p:cNvPr id="8" name="TextBox 8"/>
          <p:cNvSpPr txBox="1"/>
          <p:nvPr/>
        </p:nvSpPr>
        <p:spPr>
          <a:xfrm>
            <a:off x="1594796" y="2361641"/>
            <a:ext cx="4501204" cy="3718967"/>
          </a:xfrm>
          <a:prstGeom prst="rect">
            <a:avLst/>
          </a:prstGeom>
        </p:spPr>
        <p:txBody>
          <a:bodyPr lIns="0" tIns="0" rIns="0" bIns="0" rtlCol="0" anchor="t">
            <a:spAutoFit/>
          </a:bodyPr>
          <a:lstStyle/>
          <a:p>
            <a:pPr marL="421794" lvl="1" indent="-210897" defTabSz="609630">
              <a:lnSpc>
                <a:spcPts val="2930"/>
              </a:lnSpc>
              <a:buFont typeface="Arial"/>
              <a:buChar char="•"/>
            </a:pPr>
            <a:r>
              <a:rPr lang="en-US" sz="1953" spc="1">
                <a:solidFill>
                  <a:srgbClr val="1C191A"/>
                </a:solidFill>
                <a:latin typeface="Libre Franklin Bold"/>
              </a:rPr>
              <a:t>Jeux de socié</a:t>
            </a:r>
          </a:p>
          <a:p>
            <a:pPr marL="421794" lvl="1" indent="-210897" defTabSz="609630">
              <a:lnSpc>
                <a:spcPts val="2930"/>
              </a:lnSpc>
              <a:buFont typeface="Arial"/>
              <a:buChar char="•"/>
            </a:pPr>
            <a:r>
              <a:rPr lang="en-US" sz="1953" spc="1">
                <a:solidFill>
                  <a:srgbClr val="1C191A"/>
                </a:solidFill>
                <a:latin typeface="Libre Franklin Bold"/>
              </a:rPr>
              <a:t>Jeux de rôle </a:t>
            </a:r>
          </a:p>
          <a:p>
            <a:pPr marL="421794" lvl="1" indent="-210897" defTabSz="609630">
              <a:lnSpc>
                <a:spcPts val="2930"/>
              </a:lnSpc>
              <a:buFont typeface="Arial"/>
              <a:buChar char="•"/>
            </a:pPr>
            <a:r>
              <a:rPr lang="en-US" sz="1953" spc="1">
                <a:solidFill>
                  <a:srgbClr val="1C191A"/>
                </a:solidFill>
                <a:latin typeface="Libre Franklin Bold"/>
              </a:rPr>
              <a:t>Jeux  éducatifs </a:t>
            </a:r>
          </a:p>
          <a:p>
            <a:pPr marL="421794" lvl="1" indent="-210897" defTabSz="609630">
              <a:lnSpc>
                <a:spcPts val="2930"/>
              </a:lnSpc>
              <a:buFont typeface="Arial"/>
              <a:buChar char="•"/>
            </a:pPr>
            <a:r>
              <a:rPr lang="en-US" sz="1953" spc="1">
                <a:solidFill>
                  <a:srgbClr val="1C191A"/>
                </a:solidFill>
                <a:latin typeface="Libre Franklin Bold"/>
              </a:rPr>
              <a:t>Jeux pédagogiques</a:t>
            </a:r>
          </a:p>
          <a:p>
            <a:pPr marL="421794" lvl="1" indent="-210897" defTabSz="609630">
              <a:lnSpc>
                <a:spcPts val="2930"/>
              </a:lnSpc>
              <a:buFont typeface="Arial"/>
              <a:buChar char="•"/>
            </a:pPr>
            <a:r>
              <a:rPr lang="en-US" sz="1953" spc="1">
                <a:solidFill>
                  <a:srgbClr val="1C191A"/>
                </a:solidFill>
                <a:latin typeface="Libre Franklin Bold"/>
              </a:rPr>
              <a:t>Jeux d’assemblages</a:t>
            </a:r>
          </a:p>
          <a:p>
            <a:pPr marL="421794" lvl="1" indent="-210897" defTabSz="609630">
              <a:lnSpc>
                <a:spcPts val="2930"/>
              </a:lnSpc>
              <a:buFont typeface="Arial"/>
              <a:buChar char="•"/>
            </a:pPr>
            <a:r>
              <a:rPr lang="en-US" sz="1953" spc="1">
                <a:solidFill>
                  <a:srgbClr val="1C191A"/>
                </a:solidFill>
                <a:latin typeface="Libre Franklin Bold"/>
              </a:rPr>
              <a:t>Collaboration, Compétition</a:t>
            </a:r>
          </a:p>
          <a:p>
            <a:pPr marL="421794" lvl="1" indent="-210897" defTabSz="609630">
              <a:lnSpc>
                <a:spcPts val="2930"/>
              </a:lnSpc>
              <a:buFont typeface="Arial"/>
              <a:buChar char="•"/>
            </a:pPr>
            <a:r>
              <a:rPr lang="en-US" sz="1953" spc="1">
                <a:solidFill>
                  <a:srgbClr val="1C191A"/>
                </a:solidFill>
                <a:latin typeface="Libre Franklin Bold"/>
              </a:rPr>
              <a:t>Jeux d’écriture</a:t>
            </a:r>
          </a:p>
          <a:p>
            <a:pPr marL="421794" lvl="1" indent="-210897" defTabSz="609630">
              <a:lnSpc>
                <a:spcPts val="2930"/>
              </a:lnSpc>
              <a:buFont typeface="Arial"/>
              <a:buChar char="•"/>
            </a:pPr>
            <a:r>
              <a:rPr lang="en-US" sz="1953" spc="1">
                <a:solidFill>
                  <a:srgbClr val="1C191A"/>
                </a:solidFill>
                <a:latin typeface="Libre Franklin Bold"/>
              </a:rPr>
              <a:t>Jeux de danse et de chant</a:t>
            </a:r>
          </a:p>
          <a:p>
            <a:pPr marL="421794" lvl="1" indent="-210897" defTabSz="609630">
              <a:lnSpc>
                <a:spcPts val="2930"/>
              </a:lnSpc>
              <a:buFont typeface="Arial"/>
              <a:buChar char="•"/>
            </a:pPr>
            <a:r>
              <a:rPr lang="en-US" sz="1953" spc="1">
                <a:solidFill>
                  <a:srgbClr val="1C191A"/>
                </a:solidFill>
                <a:latin typeface="Libre Franklin Bold"/>
              </a:rPr>
              <a:t>Jeux de peinture</a:t>
            </a:r>
          </a:p>
          <a:p>
            <a:pPr marL="421794" lvl="1" indent="-210897" defTabSz="609630">
              <a:lnSpc>
                <a:spcPts val="2930"/>
              </a:lnSpc>
              <a:buFont typeface="Arial"/>
              <a:buChar char="•"/>
            </a:pPr>
            <a:r>
              <a:rPr lang="en-US" sz="1953" spc="1">
                <a:solidFill>
                  <a:srgbClr val="1C191A"/>
                </a:solidFill>
                <a:latin typeface="Libre Franklin Bold"/>
              </a:rPr>
              <a:t>Jeux de sons</a:t>
            </a:r>
          </a:p>
        </p:txBody>
      </p:sp>
      <p:sp>
        <p:nvSpPr>
          <p:cNvPr id="9" name="TextBox 9"/>
          <p:cNvSpPr txBox="1"/>
          <p:nvPr/>
        </p:nvSpPr>
        <p:spPr>
          <a:xfrm>
            <a:off x="6035619" y="2361641"/>
            <a:ext cx="2002076" cy="3347070"/>
          </a:xfrm>
          <a:prstGeom prst="rect">
            <a:avLst/>
          </a:prstGeom>
        </p:spPr>
        <p:txBody>
          <a:bodyPr lIns="0" tIns="0" rIns="0" bIns="0" rtlCol="0" anchor="t">
            <a:spAutoFit/>
          </a:bodyPr>
          <a:lstStyle/>
          <a:p>
            <a:pPr marL="421794" lvl="1" indent="-210897" defTabSz="609630">
              <a:lnSpc>
                <a:spcPts val="2930"/>
              </a:lnSpc>
              <a:buFont typeface="Arial"/>
              <a:buChar char="•"/>
            </a:pPr>
            <a:r>
              <a:rPr lang="en-US" sz="1953" spc="1">
                <a:solidFill>
                  <a:srgbClr val="1C191A"/>
                </a:solidFill>
                <a:latin typeface="Libre Franklin Bold"/>
              </a:rPr>
              <a:t>Temps de midi</a:t>
            </a:r>
          </a:p>
          <a:p>
            <a:pPr defTabSz="609630">
              <a:lnSpc>
                <a:spcPts val="2930"/>
              </a:lnSpc>
            </a:pPr>
            <a:endParaRPr lang="en-US" sz="1953" spc="1">
              <a:solidFill>
                <a:srgbClr val="1C191A"/>
              </a:solidFill>
              <a:latin typeface="Libre Franklin Bold"/>
            </a:endParaRPr>
          </a:p>
          <a:p>
            <a:pPr defTabSz="609630">
              <a:lnSpc>
                <a:spcPts val="2930"/>
              </a:lnSpc>
            </a:pPr>
            <a:endParaRPr lang="en-US" sz="1953" spc="1">
              <a:solidFill>
                <a:srgbClr val="1C191A"/>
              </a:solidFill>
              <a:latin typeface="Libre Franklin Bold"/>
            </a:endParaRPr>
          </a:p>
          <a:p>
            <a:pPr marL="421794" lvl="1" indent="-210897" defTabSz="609630">
              <a:lnSpc>
                <a:spcPts val="2930"/>
              </a:lnSpc>
              <a:buFont typeface="Arial"/>
              <a:buChar char="•"/>
            </a:pPr>
            <a:r>
              <a:rPr lang="en-US" sz="1953" spc="1">
                <a:solidFill>
                  <a:srgbClr val="1C191A"/>
                </a:solidFill>
                <a:latin typeface="Libre Franklin Bold"/>
              </a:rPr>
              <a:t>Pédagogie du projet</a:t>
            </a:r>
          </a:p>
          <a:p>
            <a:pPr defTabSz="609630">
              <a:lnSpc>
                <a:spcPts val="2930"/>
              </a:lnSpc>
            </a:pPr>
            <a:endParaRPr lang="en-US" sz="1953" spc="1">
              <a:solidFill>
                <a:srgbClr val="1C191A"/>
              </a:solidFill>
              <a:latin typeface="Libre Franklin Bold"/>
            </a:endParaRPr>
          </a:p>
          <a:p>
            <a:pPr defTabSz="609630">
              <a:lnSpc>
                <a:spcPts val="2930"/>
              </a:lnSpc>
            </a:pPr>
            <a:endParaRPr lang="en-US" sz="1953" spc="1">
              <a:solidFill>
                <a:srgbClr val="1C191A"/>
              </a:solidFill>
              <a:latin typeface="Libre Franklin Bold"/>
            </a:endParaRPr>
          </a:p>
          <a:p>
            <a:pPr marL="421794" lvl="1" indent="-210897" defTabSz="609630">
              <a:lnSpc>
                <a:spcPts val="2930"/>
              </a:lnSpc>
              <a:buFont typeface="Arial"/>
              <a:buChar char="•"/>
            </a:pPr>
            <a:r>
              <a:rPr lang="en-US" sz="1953" spc="1">
                <a:solidFill>
                  <a:srgbClr val="1C191A"/>
                </a:solidFill>
                <a:latin typeface="Libre Franklin Bold"/>
              </a:rPr>
              <a:t>Papote péda</a:t>
            </a:r>
          </a:p>
        </p:txBody>
      </p:sp>
    </p:spTree>
    <p:extLst>
      <p:ext uri="{BB962C8B-B14F-4D97-AF65-F5344CB8AC3E}">
        <p14:creationId xmlns:p14="http://schemas.microsoft.com/office/powerpoint/2010/main" val="2937045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ZoneTexte 2"/>
          <p:cNvSpPr txBox="1"/>
          <p:nvPr/>
        </p:nvSpPr>
        <p:spPr>
          <a:xfrm>
            <a:off x="1319999" y="1021999"/>
            <a:ext cx="877028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6000" b="0" i="0" u="sng" strike="noStrike" kern="1200" cap="none" spc="0" normalizeH="0" baseline="0" noProof="0" dirty="0" smtClean="0">
                <a:ln>
                  <a:noFill/>
                </a:ln>
                <a:solidFill>
                  <a:srgbClr val="4472C4"/>
                </a:solidFill>
                <a:effectLst/>
                <a:uLnTx/>
                <a:uFillTx/>
                <a:latin typeface="Calibri" panose="020F0502020204030204"/>
                <a:ea typeface="+mn-ea"/>
                <a:cs typeface="+mn-cs"/>
              </a:rPr>
              <a:t>PAUSE</a:t>
            </a:r>
            <a:endParaRPr kumimoji="0" lang="fr-BE" sz="6000" b="0" i="0" u="sng" strike="noStrike" kern="1200" cap="none" spc="0" normalizeH="0" baseline="0" noProof="0" dirty="0">
              <a:ln>
                <a:noFill/>
              </a:ln>
              <a:solidFill>
                <a:srgbClr val="4472C4"/>
              </a:solidFill>
              <a:effectLst/>
              <a:uLnTx/>
              <a:uFillTx/>
              <a:latin typeface="Calibri" panose="020F0502020204030204"/>
              <a:ea typeface="+mn-ea"/>
              <a:cs typeface="+mn-cs"/>
            </a:endParaRPr>
          </a:p>
        </p:txBody>
      </p:sp>
      <p:pic>
        <p:nvPicPr>
          <p:cNvPr id="1028" name="Picture 4" descr="Pause café - Icônes nourriture et restaurant gratui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9757" y="2765764"/>
            <a:ext cx="2827968" cy="2827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126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ZoneTexte 2"/>
          <p:cNvSpPr txBox="1"/>
          <p:nvPr/>
        </p:nvSpPr>
        <p:spPr>
          <a:xfrm>
            <a:off x="1499880" y="834858"/>
            <a:ext cx="8770289" cy="1015663"/>
          </a:xfrm>
          <a:prstGeom prst="rect">
            <a:avLst/>
          </a:prstGeom>
          <a:noFill/>
        </p:spPr>
        <p:txBody>
          <a:bodyPr wrap="square" rtlCol="0">
            <a:spAutoFit/>
          </a:bodyPr>
          <a:lstStyle/>
          <a:p>
            <a:pPr algn="ctr"/>
            <a:r>
              <a:rPr lang="fr-BE" sz="6000" u="sng" dirty="0" smtClean="0">
                <a:solidFill>
                  <a:schemeClr val="accent5"/>
                </a:solidFill>
              </a:rPr>
              <a:t>Le </a:t>
            </a:r>
            <a:r>
              <a:rPr lang="fr-BE" sz="6000" u="sng" dirty="0" err="1" smtClean="0">
                <a:solidFill>
                  <a:schemeClr val="accent5"/>
                </a:solidFill>
              </a:rPr>
              <a:t>ludovortex</a:t>
            </a:r>
            <a:endParaRPr lang="fr-BE" sz="6000" u="sng" dirty="0">
              <a:solidFill>
                <a:schemeClr val="accent5"/>
              </a:solidFill>
            </a:endParaRPr>
          </a:p>
        </p:txBody>
      </p:sp>
      <p:pic>
        <p:nvPicPr>
          <p:cNvPr id="7" name="Picture 4" descr="Student group discussion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0000" y="2203391"/>
            <a:ext cx="2590048" cy="21626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88772" y="4718951"/>
            <a:ext cx="9192504" cy="1569660"/>
          </a:xfrm>
          <a:prstGeom prst="rect">
            <a:avLst/>
          </a:prstGeom>
        </p:spPr>
        <p:txBody>
          <a:bodyPr wrap="square">
            <a:spAutoFit/>
          </a:bodyPr>
          <a:lstStyle/>
          <a:p>
            <a:pPr algn="ctr">
              <a:spcAft>
                <a:spcPts val="0"/>
              </a:spcAft>
            </a:pPr>
            <a:r>
              <a:rPr lang="fr-BE" sz="2400" dirty="0">
                <a:solidFill>
                  <a:schemeClr val="accent5"/>
                </a:solidFill>
              </a:rPr>
              <a:t>Michel Van </a:t>
            </a:r>
            <a:r>
              <a:rPr lang="fr-BE" sz="2400" dirty="0" err="1">
                <a:solidFill>
                  <a:schemeClr val="accent5"/>
                </a:solidFill>
              </a:rPr>
              <a:t>Langendonckt</a:t>
            </a:r>
            <a:endParaRPr lang="fr-BE" sz="2400" dirty="0">
              <a:solidFill>
                <a:schemeClr val="accent5"/>
              </a:solidFill>
            </a:endParaRPr>
          </a:p>
          <a:p>
            <a:pPr algn="ctr">
              <a:spcAft>
                <a:spcPts val="0"/>
              </a:spcAft>
            </a:pPr>
            <a:r>
              <a:rPr lang="fr-BE" sz="2400" dirty="0">
                <a:solidFill>
                  <a:schemeClr val="accent5"/>
                </a:solidFill>
              </a:rPr>
              <a:t>HE2B Coordinateur du diplôme en Sciences et Techniques du Jeu</a:t>
            </a:r>
          </a:p>
          <a:p>
            <a:pPr algn="ctr">
              <a:spcAft>
                <a:spcPts val="0"/>
              </a:spcAft>
            </a:pPr>
            <a:r>
              <a:rPr lang="fr-BE" sz="2400" dirty="0">
                <a:solidFill>
                  <a:schemeClr val="accent5"/>
                </a:solidFill>
              </a:rPr>
              <a:t>Cours de </a:t>
            </a:r>
            <a:r>
              <a:rPr lang="fr-BE" sz="2400" dirty="0" err="1">
                <a:solidFill>
                  <a:schemeClr val="accent5"/>
                </a:solidFill>
              </a:rPr>
              <a:t>Ludopédagogie</a:t>
            </a:r>
            <a:r>
              <a:rPr lang="fr-BE" sz="2400" dirty="0">
                <a:solidFill>
                  <a:schemeClr val="accent5"/>
                </a:solidFill>
              </a:rPr>
              <a:t> (formations initiales, diplômante et continues) </a:t>
            </a:r>
          </a:p>
          <a:p>
            <a:pPr algn="ctr">
              <a:spcAft>
                <a:spcPts val="0"/>
              </a:spcAft>
            </a:pPr>
            <a:r>
              <a:rPr lang="fr-BE" sz="2400" dirty="0">
                <a:solidFill>
                  <a:schemeClr val="accent5"/>
                </a:solidFill>
              </a:rPr>
              <a:t>Co-auteur du </a:t>
            </a:r>
            <a:r>
              <a:rPr lang="fr-BE" sz="2400" dirty="0" err="1">
                <a:solidFill>
                  <a:schemeClr val="accent5"/>
                </a:solidFill>
              </a:rPr>
              <a:t>Ludovortex</a:t>
            </a:r>
            <a:r>
              <a:rPr lang="fr-BE" sz="2400" dirty="0">
                <a:solidFill>
                  <a:schemeClr val="accent5"/>
                </a:solidFill>
              </a:rPr>
              <a:t> </a:t>
            </a:r>
            <a:r>
              <a:rPr lang="fr-BE" sz="2400" dirty="0" smtClean="0">
                <a:solidFill>
                  <a:schemeClr val="accent5"/>
                </a:solidFill>
              </a:rPr>
              <a:t>: </a:t>
            </a:r>
            <a:r>
              <a:rPr lang="fr-BE" sz="2000" dirty="0" smtClean="0">
                <a:solidFill>
                  <a:srgbClr val="0000FF"/>
                </a:solidFill>
                <a:latin typeface="+mj-lt"/>
                <a:ea typeface="Calibri" panose="020F0502020204030204" pitchFamily="34" charset="0"/>
                <a:hlinkClick r:id="rId5"/>
              </a:rPr>
              <a:t>www.ludovortex.games</a:t>
            </a:r>
            <a:r>
              <a:rPr lang="fr-BE" sz="2000" dirty="0">
                <a:latin typeface="+mj-lt"/>
                <a:ea typeface="Calibri" panose="020F0502020204030204" pitchFamily="34" charset="0"/>
              </a:rPr>
              <a:t>     </a:t>
            </a:r>
          </a:p>
        </p:txBody>
      </p:sp>
    </p:spTree>
    <p:extLst>
      <p:ext uri="{BB962C8B-B14F-4D97-AF65-F5344CB8AC3E}">
        <p14:creationId xmlns:p14="http://schemas.microsoft.com/office/powerpoint/2010/main" val="5353654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4" descr="Student group discussion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0001" y="3227519"/>
            <a:ext cx="2590048" cy="216269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961748" y="868128"/>
            <a:ext cx="11031556" cy="1446550"/>
          </a:xfrm>
          <a:prstGeom prst="rect">
            <a:avLst/>
          </a:prstGeom>
          <a:noFill/>
        </p:spPr>
        <p:txBody>
          <a:bodyPr wrap="square" rtlCol="0">
            <a:spAutoFit/>
          </a:bodyPr>
          <a:lstStyle/>
          <a:p>
            <a:pPr>
              <a:defRPr/>
            </a:pPr>
            <a:r>
              <a:rPr lang="fr-FR" sz="4400" dirty="0" err="1">
                <a:solidFill>
                  <a:srgbClr val="0070C0"/>
                </a:solidFill>
              </a:rPr>
              <a:t>Coconstruction</a:t>
            </a:r>
            <a:r>
              <a:rPr lang="fr-FR" sz="4400" dirty="0">
                <a:solidFill>
                  <a:srgbClr val="0070C0"/>
                </a:solidFill>
              </a:rPr>
              <a:t> un cadre d’analyse d’utilisation du « jeu » dans une séquence pédagogique</a:t>
            </a:r>
          </a:p>
        </p:txBody>
      </p:sp>
    </p:spTree>
    <p:extLst>
      <p:ext uri="{BB962C8B-B14F-4D97-AF65-F5344CB8AC3E}">
        <p14:creationId xmlns:p14="http://schemas.microsoft.com/office/powerpoint/2010/main" val="3154884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481142" y="408168"/>
            <a:ext cx="5168403" cy="584775"/>
          </a:xfrm>
          <a:prstGeom prst="rect">
            <a:avLst/>
          </a:prstGeom>
          <a:noFill/>
        </p:spPr>
        <p:txBody>
          <a:bodyPr wrap="none" rtlCol="0">
            <a:spAutoFit/>
          </a:bodyPr>
          <a:lstStyle/>
          <a:p>
            <a:r>
              <a:rPr lang="fr-BE" sz="3200" u="sng" dirty="0" smtClean="0">
                <a:solidFill>
                  <a:schemeClr val="accent5"/>
                </a:solidFill>
              </a:rPr>
              <a:t>Outil pédagogique : définition</a:t>
            </a:r>
            <a:endParaRPr lang="fr-BE" sz="3200" u="sng" dirty="0">
              <a:solidFill>
                <a:schemeClr val="accent5"/>
              </a:solidFill>
            </a:endParaRPr>
          </a:p>
        </p:txBody>
      </p:sp>
      <p:sp>
        <p:nvSpPr>
          <p:cNvPr id="3" name="Rectangle 2"/>
          <p:cNvSpPr/>
          <p:nvPr/>
        </p:nvSpPr>
        <p:spPr>
          <a:xfrm>
            <a:off x="376154" y="1652459"/>
            <a:ext cx="11378380" cy="4401205"/>
          </a:xfrm>
          <a:prstGeom prst="rect">
            <a:avLst/>
          </a:prstGeom>
        </p:spPr>
        <p:txBody>
          <a:bodyPr wrap="square">
            <a:spAutoFit/>
          </a:bodyPr>
          <a:lstStyle/>
          <a:p>
            <a:pPr fontAlgn="base"/>
            <a:r>
              <a:rPr lang="fr-FR" sz="2000" dirty="0">
                <a:latin typeface="Arial" panose="020B0604020202020204" pitchFamily="34" charset="0"/>
                <a:cs typeface="Arial" panose="020B0604020202020204" pitchFamily="34" charset="0"/>
              </a:rPr>
              <a:t>Un outil pédagogique ou support pédagogique est </a:t>
            </a:r>
            <a:r>
              <a:rPr lang="fr-FR" sz="2000" dirty="0" smtClean="0">
                <a:latin typeface="Arial" panose="020B0604020202020204" pitchFamily="34" charset="0"/>
                <a:cs typeface="Arial" panose="020B0604020202020204" pitchFamily="34" charset="0"/>
              </a:rPr>
              <a:t>:</a:t>
            </a:r>
          </a:p>
          <a:p>
            <a:pPr marL="285750" indent="-285750" fontAlgn="base">
              <a:buFont typeface="Courier New" panose="02070309020205020404" pitchFamily="49" charset="0"/>
              <a:buChar char="o"/>
            </a:pPr>
            <a:r>
              <a:rPr lang="fr-FR" sz="2000" dirty="0">
                <a:latin typeface="Arial" panose="020B0604020202020204" pitchFamily="34" charset="0"/>
                <a:cs typeface="Arial" panose="020B0604020202020204" pitchFamily="34" charset="0"/>
              </a:rPr>
              <a:t>U</a:t>
            </a:r>
            <a:r>
              <a:rPr lang="fr-FR" sz="2000" dirty="0" smtClean="0">
                <a:latin typeface="Arial" panose="020B0604020202020204" pitchFamily="34" charset="0"/>
                <a:cs typeface="Arial" panose="020B0604020202020204" pitchFamily="34" charset="0"/>
              </a:rPr>
              <a:t>n </a:t>
            </a:r>
            <a:r>
              <a:rPr lang="fr-FR" sz="2000" b="1" dirty="0">
                <a:latin typeface="Arial" panose="020B0604020202020204" pitchFamily="34" charset="0"/>
                <a:cs typeface="Arial" panose="020B0604020202020204" pitchFamily="34" charset="0"/>
              </a:rPr>
              <a:t>moyen éducatif</a:t>
            </a:r>
            <a:r>
              <a:rPr lang="fr-FR" sz="2000" dirty="0">
                <a:latin typeface="Arial" panose="020B0604020202020204" pitchFamily="34" charset="0"/>
                <a:cs typeface="Arial" panose="020B0604020202020204" pitchFamily="34" charset="0"/>
              </a:rPr>
              <a:t> utilisé par un </a:t>
            </a:r>
            <a:r>
              <a:rPr lang="fr-FR" sz="2000" dirty="0" smtClean="0">
                <a:latin typeface="Arial" panose="020B0604020202020204" pitchFamily="34" charset="0"/>
                <a:cs typeface="Arial" panose="020B0604020202020204" pitchFamily="34" charset="0"/>
              </a:rPr>
              <a:t>formateur/enseignant et/ou par le stagiaire</a:t>
            </a:r>
          </a:p>
          <a:p>
            <a:pPr fontAlgn="base"/>
            <a:endParaRPr lang="fr-FR" sz="2000" dirty="0" smtClean="0">
              <a:latin typeface="Arial" panose="020B0604020202020204" pitchFamily="34" charset="0"/>
              <a:cs typeface="Arial" panose="020B0604020202020204" pitchFamily="34" charset="0"/>
            </a:endParaRPr>
          </a:p>
          <a:p>
            <a:pPr fontAlgn="base"/>
            <a:r>
              <a:rPr lang="fr-FR" sz="2000" dirty="0" smtClean="0">
                <a:latin typeface="Arial" panose="020B0604020202020204" pitchFamily="34" charset="0"/>
                <a:cs typeface="Arial" panose="020B0604020202020204" pitchFamily="34" charset="0"/>
              </a:rPr>
              <a:t>Il doit permettre </a:t>
            </a:r>
            <a:r>
              <a:rPr lang="fr-FR" sz="2000" b="1" dirty="0">
                <a:latin typeface="Arial" panose="020B0604020202020204" pitchFamily="34" charset="0"/>
                <a:cs typeface="Arial" panose="020B0604020202020204" pitchFamily="34" charset="0"/>
              </a:rPr>
              <a:t>l’acquisition d’un apprentissage </a:t>
            </a:r>
            <a:r>
              <a:rPr lang="fr-FR" sz="2000" dirty="0">
                <a:latin typeface="Arial" panose="020B0604020202020204" pitchFamily="34" charset="0"/>
                <a:cs typeface="Arial" panose="020B0604020202020204" pitchFamily="34" charset="0"/>
              </a:rPr>
              <a:t>dans un domaine </a:t>
            </a:r>
            <a:r>
              <a:rPr lang="fr-FR" sz="2000" dirty="0" smtClean="0">
                <a:latin typeface="Arial" panose="020B0604020202020204" pitchFamily="34" charset="0"/>
                <a:cs typeface="Arial" panose="020B0604020202020204" pitchFamily="34" charset="0"/>
              </a:rPr>
              <a:t>particulier </a:t>
            </a:r>
          </a:p>
          <a:p>
            <a:pPr fontAlgn="base"/>
            <a:endParaRPr lang="fr-FR" sz="2000" dirty="0">
              <a:latin typeface="Arial" panose="020B0604020202020204" pitchFamily="34" charset="0"/>
              <a:cs typeface="Arial" panose="020B0604020202020204" pitchFamily="34" charset="0"/>
            </a:endParaRPr>
          </a:p>
          <a:p>
            <a:pPr fontAlgn="base"/>
            <a:r>
              <a:rPr lang="fr-FR" sz="2000" dirty="0" smtClean="0">
                <a:latin typeface="Arial" panose="020B0604020202020204" pitchFamily="34" charset="0"/>
                <a:cs typeface="Arial" panose="020B0604020202020204" pitchFamily="34" charset="0"/>
              </a:rPr>
              <a:t>Un </a:t>
            </a:r>
            <a:r>
              <a:rPr lang="fr-FR" sz="2000" dirty="0">
                <a:latin typeface="Arial" panose="020B0604020202020204" pitchFamily="34" charset="0"/>
                <a:cs typeface="Arial" panose="020B0604020202020204" pitchFamily="34" charset="0"/>
              </a:rPr>
              <a:t>outil pédagogique rend une formation plus efficace et favorise les échanges avec et entre les apprenants. </a:t>
            </a:r>
            <a:endParaRPr lang="fr-FR" sz="2000" dirty="0" smtClean="0">
              <a:latin typeface="Arial" panose="020B0604020202020204" pitchFamily="34" charset="0"/>
              <a:cs typeface="Arial" panose="020B0604020202020204" pitchFamily="34" charset="0"/>
            </a:endParaRPr>
          </a:p>
          <a:p>
            <a:pPr fontAlgn="base"/>
            <a:endParaRPr lang="fr-FR" sz="2000" dirty="0">
              <a:latin typeface="Arial" panose="020B0604020202020204" pitchFamily="34" charset="0"/>
              <a:cs typeface="Arial" panose="020B0604020202020204" pitchFamily="34" charset="0"/>
            </a:endParaRPr>
          </a:p>
          <a:p>
            <a:pPr fontAlgn="base"/>
            <a:r>
              <a:rPr lang="fr-FR" sz="2000" dirty="0" smtClean="0">
                <a:latin typeface="Arial" panose="020B0604020202020204" pitchFamily="34" charset="0"/>
                <a:cs typeface="Arial" panose="020B0604020202020204" pitchFamily="34" charset="0"/>
              </a:rPr>
              <a:t>Les </a:t>
            </a:r>
            <a:r>
              <a:rPr lang="fr-FR" sz="2000" dirty="0">
                <a:latin typeface="Arial" panose="020B0604020202020204" pitchFamily="34" charset="0"/>
                <a:cs typeface="Arial" panose="020B0604020202020204" pitchFamily="34" charset="0"/>
              </a:rPr>
              <a:t>outils pédagogiques doivent être </a:t>
            </a:r>
            <a:r>
              <a:rPr lang="fr-FR" sz="2000" b="1" dirty="0">
                <a:latin typeface="Arial" panose="020B0604020202020204" pitchFamily="34" charset="0"/>
                <a:cs typeface="Arial" panose="020B0604020202020204" pitchFamily="34" charset="0"/>
              </a:rPr>
              <a:t>adaptés</a:t>
            </a:r>
            <a:r>
              <a:rPr lang="fr-FR" sz="2000" dirty="0">
                <a:latin typeface="Arial" panose="020B0604020202020204" pitchFamily="34" charset="0"/>
                <a:cs typeface="Arial" panose="020B0604020202020204" pitchFamily="34" charset="0"/>
              </a:rPr>
              <a:t> et </a:t>
            </a:r>
            <a:r>
              <a:rPr lang="fr-FR" sz="2000" b="1" dirty="0">
                <a:latin typeface="Arial" panose="020B0604020202020204" pitchFamily="34" charset="0"/>
                <a:cs typeface="Arial" panose="020B0604020202020204" pitchFamily="34" charset="0"/>
              </a:rPr>
              <a:t>choisis</a:t>
            </a:r>
            <a:r>
              <a:rPr lang="fr-FR" sz="2000" dirty="0">
                <a:latin typeface="Arial" panose="020B0604020202020204" pitchFamily="34" charset="0"/>
                <a:cs typeface="Arial" panose="020B0604020202020204" pitchFamily="34" charset="0"/>
              </a:rPr>
              <a:t> en fonction du projet pédagogique. </a:t>
            </a:r>
            <a:endParaRPr lang="fr-FR" sz="2000" dirty="0" smtClean="0">
              <a:latin typeface="Arial" panose="020B0604020202020204" pitchFamily="34" charset="0"/>
              <a:cs typeface="Arial" panose="020B0604020202020204" pitchFamily="34" charset="0"/>
            </a:endParaRPr>
          </a:p>
          <a:p>
            <a:pPr fontAlgn="base"/>
            <a:endParaRPr lang="fr-FR" sz="2000" dirty="0">
              <a:latin typeface="Arial" panose="020B0604020202020204" pitchFamily="34" charset="0"/>
              <a:cs typeface="Arial" panose="020B0604020202020204" pitchFamily="34" charset="0"/>
            </a:endParaRPr>
          </a:p>
          <a:p>
            <a:pPr fontAlgn="base"/>
            <a:r>
              <a:rPr lang="fr-FR" sz="2000" dirty="0" smtClean="0">
                <a:latin typeface="Arial" panose="020B0604020202020204" pitchFamily="34" charset="0"/>
                <a:cs typeface="Arial" panose="020B0604020202020204" pitchFamily="34" charset="0"/>
              </a:rPr>
              <a:t>Ils </a:t>
            </a:r>
            <a:r>
              <a:rPr lang="fr-FR" sz="2000" dirty="0">
                <a:latin typeface="Arial" panose="020B0604020202020204" pitchFamily="34" charset="0"/>
                <a:cs typeface="Arial" panose="020B0604020202020204" pitchFamily="34" charset="0"/>
              </a:rPr>
              <a:t>ont différents objectifs :</a:t>
            </a:r>
          </a:p>
          <a:p>
            <a:pPr marL="742950" lvl="1" indent="-285750" fontAlgn="base">
              <a:buFont typeface="Courier New" panose="02070309020205020404" pitchFamily="49" charset="0"/>
              <a:buChar char="o"/>
            </a:pPr>
            <a:r>
              <a:rPr lang="fr-FR" sz="2000" dirty="0">
                <a:latin typeface="Arial" panose="020B0604020202020204" pitchFamily="34" charset="0"/>
                <a:cs typeface="Arial" panose="020B0604020202020204" pitchFamily="34" charset="0"/>
              </a:rPr>
              <a:t>Informer </a:t>
            </a:r>
          </a:p>
          <a:p>
            <a:pPr marL="742950" lvl="1" indent="-285750" fontAlgn="base">
              <a:buFont typeface="Courier New" panose="02070309020205020404" pitchFamily="49" charset="0"/>
              <a:buChar char="o"/>
            </a:pPr>
            <a:r>
              <a:rPr lang="fr-FR" sz="2000" dirty="0">
                <a:latin typeface="Arial" panose="020B0604020202020204" pitchFamily="34" charset="0"/>
                <a:cs typeface="Arial" panose="020B0604020202020204" pitchFamily="34" charset="0"/>
              </a:rPr>
              <a:t>Acquérir des </a:t>
            </a:r>
            <a:r>
              <a:rPr lang="fr-FR" sz="2000" dirty="0" smtClean="0">
                <a:latin typeface="Arial" panose="020B0604020202020204" pitchFamily="34" charset="0"/>
                <a:cs typeface="Arial" panose="020B0604020202020204" pitchFamily="34" charset="0"/>
              </a:rPr>
              <a:t>compétences</a:t>
            </a:r>
            <a:endParaRPr lang="fr-FR" sz="2000" dirty="0">
              <a:latin typeface="Arial" panose="020B0604020202020204" pitchFamily="34" charset="0"/>
              <a:cs typeface="Arial" panose="020B0604020202020204" pitchFamily="34" charset="0"/>
            </a:endParaRPr>
          </a:p>
          <a:p>
            <a:pPr marL="742950" lvl="1" indent="-285750" fontAlgn="base">
              <a:buFont typeface="Courier New" panose="02070309020205020404" pitchFamily="49" charset="0"/>
              <a:buChar char="o"/>
            </a:pPr>
            <a:r>
              <a:rPr lang="fr-FR" sz="2000" dirty="0">
                <a:latin typeface="Arial" panose="020B0604020202020204" pitchFamily="34" charset="0"/>
                <a:cs typeface="Arial" panose="020B0604020202020204" pitchFamily="34" charset="0"/>
              </a:rPr>
              <a:t>Transformer des </a:t>
            </a:r>
            <a:r>
              <a:rPr lang="fr-FR" sz="2000" dirty="0" smtClean="0">
                <a:latin typeface="Arial" panose="020B0604020202020204" pitchFamily="34" charset="0"/>
                <a:cs typeface="Arial" panose="020B0604020202020204" pitchFamily="34" charset="0"/>
              </a:rPr>
              <a:t>représentations</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53867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bleau Blanc Présentation · Images vectorielles gratuites sur Pixabay"/>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25066" y="2352597"/>
            <a:ext cx="2657081" cy="23387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ableau Blanc Présentation · Images vectorielles gratuites sur Pixab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2863" y="2352597"/>
            <a:ext cx="2657081" cy="23387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ableau Blanc Présentation · Images vectorielles gratuites sur Pixab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0998" y="2352597"/>
            <a:ext cx="2657081" cy="2338751"/>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399276" y="1288973"/>
            <a:ext cx="2567281" cy="369332"/>
          </a:xfrm>
          <a:prstGeom prst="rect">
            <a:avLst/>
          </a:prstGeom>
          <a:noFill/>
        </p:spPr>
        <p:txBody>
          <a:bodyPr wrap="square" rtlCol="0">
            <a:spAutoFit/>
          </a:bodyPr>
          <a:lstStyle/>
          <a:p>
            <a:r>
              <a:rPr lang="fr-BE" dirty="0" smtClean="0"/>
              <a:t>Choisir un jeu</a:t>
            </a:r>
            <a:endParaRPr lang="fr-BE" dirty="0"/>
          </a:p>
        </p:txBody>
      </p:sp>
      <p:sp>
        <p:nvSpPr>
          <p:cNvPr id="8" name="ZoneTexte 7"/>
          <p:cNvSpPr txBox="1"/>
          <p:nvPr/>
        </p:nvSpPr>
        <p:spPr>
          <a:xfrm>
            <a:off x="5055715" y="1288973"/>
            <a:ext cx="2567281" cy="369332"/>
          </a:xfrm>
          <a:prstGeom prst="rect">
            <a:avLst/>
          </a:prstGeom>
          <a:noFill/>
        </p:spPr>
        <p:txBody>
          <a:bodyPr wrap="square" rtlCol="0">
            <a:spAutoFit/>
          </a:bodyPr>
          <a:lstStyle/>
          <a:p>
            <a:r>
              <a:rPr lang="fr-BE" dirty="0" smtClean="0"/>
              <a:t>Animer un jeu</a:t>
            </a:r>
            <a:endParaRPr lang="fr-BE" dirty="0"/>
          </a:p>
        </p:txBody>
      </p:sp>
      <p:sp>
        <p:nvSpPr>
          <p:cNvPr id="9" name="ZoneTexte 8"/>
          <p:cNvSpPr txBox="1"/>
          <p:nvPr/>
        </p:nvSpPr>
        <p:spPr>
          <a:xfrm>
            <a:off x="8818557" y="1288973"/>
            <a:ext cx="2567281" cy="369332"/>
          </a:xfrm>
          <a:prstGeom prst="rect">
            <a:avLst/>
          </a:prstGeom>
          <a:noFill/>
        </p:spPr>
        <p:txBody>
          <a:bodyPr wrap="square" rtlCol="0">
            <a:spAutoFit/>
          </a:bodyPr>
          <a:lstStyle/>
          <a:p>
            <a:r>
              <a:rPr lang="fr-BE" dirty="0" smtClean="0"/>
              <a:t>Débriefer un jeu</a:t>
            </a:r>
            <a:endParaRPr lang="fr-BE" dirty="0"/>
          </a:p>
        </p:txBody>
      </p:sp>
      <p:sp>
        <p:nvSpPr>
          <p:cNvPr id="10" name="ZoneTexte 9"/>
          <p:cNvSpPr txBox="1"/>
          <p:nvPr/>
        </p:nvSpPr>
        <p:spPr>
          <a:xfrm>
            <a:off x="1331909" y="224361"/>
            <a:ext cx="8770289" cy="830997"/>
          </a:xfrm>
          <a:prstGeom prst="rect">
            <a:avLst/>
          </a:prstGeom>
          <a:noFill/>
        </p:spPr>
        <p:txBody>
          <a:bodyPr wrap="square" rtlCol="0">
            <a:spAutoFit/>
          </a:bodyPr>
          <a:lstStyle/>
          <a:p>
            <a:pPr algn="ctr"/>
            <a:r>
              <a:rPr lang="fr-BE" sz="4800" u="sng" dirty="0" smtClean="0">
                <a:solidFill>
                  <a:schemeClr val="accent5"/>
                </a:solidFill>
              </a:rPr>
              <a:t>Forum </a:t>
            </a:r>
            <a:endParaRPr lang="fr-BE" sz="4800" u="sng" dirty="0">
              <a:solidFill>
                <a:schemeClr val="accent5"/>
              </a:solidFill>
            </a:endParaRPr>
          </a:p>
        </p:txBody>
      </p:sp>
      <p:sp>
        <p:nvSpPr>
          <p:cNvPr id="7" name="ZoneTexte 6"/>
          <p:cNvSpPr txBox="1"/>
          <p:nvPr/>
        </p:nvSpPr>
        <p:spPr>
          <a:xfrm>
            <a:off x="1002535" y="5188945"/>
            <a:ext cx="10609243" cy="646331"/>
          </a:xfrm>
          <a:prstGeom prst="rect">
            <a:avLst/>
          </a:prstGeom>
          <a:noFill/>
        </p:spPr>
        <p:txBody>
          <a:bodyPr wrap="square" rtlCol="0">
            <a:spAutoFit/>
          </a:bodyPr>
          <a:lstStyle/>
          <a:p>
            <a:r>
              <a:rPr lang="fr-BE" dirty="0" smtClean="0"/>
              <a:t>Quelles sont les questions à se poser, les critères à prendre en compte, les points d’attention à avoir en tête quand on décide d’utiliser un jeu dans une séquence pédagogique ?</a:t>
            </a:r>
            <a:endParaRPr lang="fr-BE" dirty="0"/>
          </a:p>
        </p:txBody>
      </p:sp>
    </p:spTree>
    <p:extLst>
      <p:ext uri="{BB962C8B-B14F-4D97-AF65-F5344CB8AC3E}">
        <p14:creationId xmlns:p14="http://schemas.microsoft.com/office/powerpoint/2010/main" val="3844896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62849" y="105825"/>
            <a:ext cx="6868803" cy="584775"/>
          </a:xfrm>
          <a:prstGeom prst="rect">
            <a:avLst/>
          </a:prstGeom>
          <a:noFill/>
        </p:spPr>
        <p:txBody>
          <a:bodyPr wrap="none" rtlCol="0">
            <a:spAutoFit/>
          </a:bodyPr>
          <a:lstStyle/>
          <a:p>
            <a:r>
              <a:rPr lang="fr-BE" sz="3200" u="sng" dirty="0" smtClean="0">
                <a:solidFill>
                  <a:schemeClr val="accent5"/>
                </a:solidFill>
              </a:rPr>
              <a:t>Comment choisir l’outil/le jeu adéquat ?</a:t>
            </a:r>
            <a:endParaRPr lang="fr-BE" sz="3200" u="sng" dirty="0">
              <a:solidFill>
                <a:schemeClr val="accent5"/>
              </a:solidFill>
            </a:endParaRPr>
          </a:p>
        </p:txBody>
      </p:sp>
      <p:sp>
        <p:nvSpPr>
          <p:cNvPr id="3" name="Rectangle 2"/>
          <p:cNvSpPr/>
          <p:nvPr/>
        </p:nvSpPr>
        <p:spPr>
          <a:xfrm>
            <a:off x="427773" y="752808"/>
            <a:ext cx="11378380" cy="5509200"/>
          </a:xfrm>
          <a:prstGeom prst="rect">
            <a:avLst/>
          </a:prstGeom>
        </p:spPr>
        <p:txBody>
          <a:bodyPr wrap="square">
            <a:spAutoFit/>
          </a:bodyPr>
          <a:lstStyle/>
          <a:p>
            <a:pPr fontAlgn="base"/>
            <a:endParaRPr lang="fr-FR" sz="1600" dirty="0">
              <a:solidFill>
                <a:srgbClr val="37097B"/>
              </a:solidFill>
              <a:latin typeface="Source Sans Pro"/>
            </a:endParaRPr>
          </a:p>
          <a:p>
            <a:r>
              <a:rPr lang="fr-FR" sz="1600" dirty="0"/>
              <a:t>6 questions à se poser </a:t>
            </a:r>
            <a:r>
              <a:rPr lang="fr-FR" sz="1600" dirty="0" smtClean="0"/>
              <a:t>pour créer/choisir un outil/un jeu pédagogique </a:t>
            </a:r>
            <a:endParaRPr lang="fr-FR" sz="1600" dirty="0"/>
          </a:p>
          <a:p>
            <a:pPr marL="342900" indent="-342900">
              <a:buAutoNum type="arabicParenR"/>
            </a:pPr>
            <a:r>
              <a:rPr lang="fr-FR" sz="1600" b="1" u="sng" dirty="0" smtClean="0"/>
              <a:t>Pourquoi ?</a:t>
            </a:r>
            <a:r>
              <a:rPr lang="fr-FR" sz="1600" dirty="0" smtClean="0"/>
              <a:t> : </a:t>
            </a:r>
            <a:r>
              <a:rPr lang="fr-FR" sz="1600" i="1" dirty="0" smtClean="0"/>
              <a:t>objectifs</a:t>
            </a:r>
          </a:p>
          <a:p>
            <a:pPr lvl="1"/>
            <a:r>
              <a:rPr lang="fr-FR" sz="1600" dirty="0" smtClean="0"/>
              <a:t>Quels </a:t>
            </a:r>
            <a:r>
              <a:rPr lang="fr-FR" sz="1600" dirty="0"/>
              <a:t>sont les objectifs visés par </a:t>
            </a:r>
            <a:r>
              <a:rPr lang="fr-FR" sz="1600" dirty="0" smtClean="0"/>
              <a:t>l’outil/le jeu, quels effets désirés, </a:t>
            </a:r>
            <a:r>
              <a:rPr lang="fr-FR" sz="1600" dirty="0"/>
              <a:t>quelles compétences sont visées </a:t>
            </a:r>
            <a:r>
              <a:rPr lang="fr-FR" sz="1600" dirty="0" smtClean="0"/>
              <a:t>?</a:t>
            </a:r>
          </a:p>
          <a:p>
            <a:pPr lvl="1"/>
            <a:endParaRPr lang="fr-FR" sz="1600" dirty="0" smtClean="0"/>
          </a:p>
          <a:p>
            <a:pPr marL="342900" indent="-342900">
              <a:buAutoNum type="arabicParenR"/>
            </a:pPr>
            <a:r>
              <a:rPr lang="fr-FR" sz="1600" b="1" u="sng" dirty="0" smtClean="0"/>
              <a:t>Pour qui ? </a:t>
            </a:r>
            <a:r>
              <a:rPr lang="fr-FR" sz="1600" dirty="0" smtClean="0"/>
              <a:t>: </a:t>
            </a:r>
            <a:r>
              <a:rPr lang="fr-FR" sz="1600" i="1" dirty="0"/>
              <a:t>public et </a:t>
            </a:r>
            <a:r>
              <a:rPr lang="fr-FR" sz="1600" i="1" dirty="0" smtClean="0"/>
              <a:t>animateur</a:t>
            </a:r>
            <a:r>
              <a:rPr lang="fr-FR" sz="1600" dirty="0" smtClean="0"/>
              <a:t> </a:t>
            </a:r>
          </a:p>
          <a:p>
            <a:pPr lvl="1"/>
            <a:r>
              <a:rPr lang="fr-FR" sz="1600" dirty="0" smtClean="0"/>
              <a:t>A </a:t>
            </a:r>
            <a:r>
              <a:rPr lang="fr-FR" sz="1600" dirty="0"/>
              <a:t>quel public s’adresse-t-il ? </a:t>
            </a:r>
            <a:r>
              <a:rPr lang="fr-FR" sz="1600" dirty="0" smtClean="0"/>
              <a:t>Quel </a:t>
            </a:r>
            <a:r>
              <a:rPr lang="fr-FR" sz="1600" dirty="0"/>
              <a:t>rôle est donné à l’utilisateur de l’outil ? </a:t>
            </a:r>
            <a:r>
              <a:rPr lang="fr-FR" sz="1600" dirty="0" smtClean="0"/>
              <a:t>Cet outil/ce jeu permet-il de répondre à leurs besoins et objectifs d’apprentissage ? Est-il adapté à leur profil (compétences, intérêts, préférences d’apprentissage, …) ?</a:t>
            </a:r>
          </a:p>
          <a:p>
            <a:pPr lvl="1"/>
            <a:endParaRPr lang="fr-FR" sz="1600" dirty="0" smtClean="0"/>
          </a:p>
          <a:p>
            <a:pPr marL="342900" indent="-342900">
              <a:buAutoNum type="arabicParenR"/>
            </a:pPr>
            <a:r>
              <a:rPr lang="fr-FR" sz="1600" b="1" u="sng" dirty="0" smtClean="0"/>
              <a:t>Quoi</a:t>
            </a:r>
            <a:r>
              <a:rPr lang="fr-FR" sz="1600" b="1" u="sng" dirty="0"/>
              <a:t> </a:t>
            </a:r>
            <a:r>
              <a:rPr lang="fr-FR" sz="1600" b="1" u="sng" dirty="0" smtClean="0"/>
              <a:t>? </a:t>
            </a:r>
            <a:r>
              <a:rPr lang="fr-FR" sz="1600" dirty="0" smtClean="0"/>
              <a:t>: </a:t>
            </a:r>
            <a:r>
              <a:rPr lang="fr-FR" sz="1600" i="1" dirty="0"/>
              <a:t>nature de </a:t>
            </a:r>
            <a:r>
              <a:rPr lang="fr-FR" sz="1600" i="1" dirty="0" smtClean="0"/>
              <a:t>l’outil</a:t>
            </a:r>
          </a:p>
          <a:p>
            <a:pPr lvl="1"/>
            <a:r>
              <a:rPr lang="fr-FR" sz="1600" dirty="0" smtClean="0"/>
              <a:t>Quelle </a:t>
            </a:r>
            <a:r>
              <a:rPr lang="fr-FR" sz="1600" dirty="0"/>
              <a:t>est la forme de l’outil, son ergonomie et quelle est l’adéquation de cette ergonomie aux capacités du public auquel je veux le proposer ? </a:t>
            </a:r>
            <a:endParaRPr lang="fr-FR" sz="1600" dirty="0" smtClean="0"/>
          </a:p>
          <a:p>
            <a:pPr lvl="1"/>
            <a:endParaRPr lang="fr-FR" sz="1600" dirty="0" smtClean="0"/>
          </a:p>
          <a:p>
            <a:pPr marL="342900" indent="-342900">
              <a:buAutoNum type="arabicParenR"/>
            </a:pPr>
            <a:r>
              <a:rPr lang="fr-FR" sz="1600" b="1" u="sng" dirty="0" smtClean="0"/>
              <a:t>Quand</a:t>
            </a:r>
            <a:r>
              <a:rPr lang="fr-FR" sz="1600" b="1" u="sng" dirty="0"/>
              <a:t> </a:t>
            </a:r>
            <a:r>
              <a:rPr lang="fr-FR" sz="1600" b="1" u="sng" dirty="0" smtClean="0"/>
              <a:t>? </a:t>
            </a:r>
            <a:r>
              <a:rPr lang="fr-FR" sz="1600" dirty="0" smtClean="0"/>
              <a:t>: </a:t>
            </a:r>
            <a:r>
              <a:rPr lang="fr-FR" sz="1600" i="1" dirty="0"/>
              <a:t>durée et place dans le </a:t>
            </a:r>
            <a:r>
              <a:rPr lang="fr-FR" sz="1600" i="1" dirty="0" smtClean="0"/>
              <a:t>parcours </a:t>
            </a:r>
          </a:p>
          <a:p>
            <a:pPr lvl="1"/>
            <a:r>
              <a:rPr lang="fr-FR" sz="1600" dirty="0" smtClean="0"/>
              <a:t>A </a:t>
            </a:r>
            <a:r>
              <a:rPr lang="fr-FR" sz="1600" dirty="0"/>
              <a:t>quel moment arrive l’outil dans </a:t>
            </a:r>
            <a:r>
              <a:rPr lang="fr-FR" sz="1600" dirty="0" smtClean="0"/>
              <a:t>le </a:t>
            </a:r>
            <a:r>
              <a:rPr lang="fr-FR" sz="1600" dirty="0"/>
              <a:t>parcours d’apprentissage, dans </a:t>
            </a:r>
            <a:r>
              <a:rPr lang="fr-FR" sz="1600" dirty="0" smtClean="0"/>
              <a:t>le </a:t>
            </a:r>
            <a:r>
              <a:rPr lang="fr-FR" sz="1600" dirty="0"/>
              <a:t>programme, quelle est sa durée totale d’utilisation </a:t>
            </a:r>
            <a:r>
              <a:rPr lang="fr-FR" sz="1600" dirty="0" smtClean="0"/>
              <a:t>? </a:t>
            </a:r>
          </a:p>
          <a:p>
            <a:pPr marL="342900" indent="-342900">
              <a:buAutoNum type="arabicParenR"/>
            </a:pPr>
            <a:endParaRPr lang="fr-FR" sz="1600" dirty="0" smtClean="0"/>
          </a:p>
          <a:p>
            <a:pPr marL="342900" indent="-342900">
              <a:buAutoNum type="arabicParenR"/>
            </a:pPr>
            <a:r>
              <a:rPr lang="fr-FR" sz="1600" b="1" u="sng" dirty="0" smtClean="0"/>
              <a:t>Où ?</a:t>
            </a:r>
            <a:r>
              <a:rPr lang="fr-FR" sz="1600" dirty="0"/>
              <a:t> : </a:t>
            </a:r>
            <a:r>
              <a:rPr lang="fr-FR" sz="1600" i="1" dirty="0"/>
              <a:t>lieu </a:t>
            </a:r>
            <a:r>
              <a:rPr lang="fr-FR" sz="1600" i="1" dirty="0" smtClean="0"/>
              <a:t>nécessaire </a:t>
            </a:r>
          </a:p>
          <a:p>
            <a:pPr lvl="1"/>
            <a:r>
              <a:rPr lang="fr-FR" sz="1600" dirty="0" smtClean="0"/>
              <a:t>Nécessite-t-il </a:t>
            </a:r>
            <a:r>
              <a:rPr lang="fr-FR" sz="1600" dirty="0"/>
              <a:t>un lieu spécifique de passation, la place, l’espace, l’organisation. Quel est le lieu </a:t>
            </a:r>
            <a:r>
              <a:rPr lang="fr-FR" sz="1600" dirty="0" smtClean="0"/>
              <a:t>dans </a:t>
            </a:r>
            <a:r>
              <a:rPr lang="fr-FR" sz="1600" dirty="0"/>
              <a:t>lequel je vais utiliser l’outil (la salle de formation, le domicile, le </a:t>
            </a:r>
            <a:r>
              <a:rPr lang="fr-FR" sz="1600" dirty="0" smtClean="0"/>
              <a:t>stage, …) </a:t>
            </a:r>
            <a:r>
              <a:rPr lang="fr-FR" sz="1600" dirty="0"/>
              <a:t>et ce lieu est-il cohérent </a:t>
            </a:r>
            <a:r>
              <a:rPr lang="fr-FR" sz="1600" dirty="0" smtClean="0"/>
              <a:t>avec </a:t>
            </a:r>
            <a:r>
              <a:rPr lang="fr-FR" sz="1600" dirty="0"/>
              <a:t>les objectifs visés et  le </a:t>
            </a:r>
            <a:r>
              <a:rPr lang="fr-FR" sz="1600" dirty="0" smtClean="0"/>
              <a:t>public</a:t>
            </a:r>
          </a:p>
          <a:p>
            <a:pPr marL="342900" indent="-342900">
              <a:buAutoNum type="arabicParenR"/>
            </a:pPr>
            <a:endParaRPr lang="fr-FR" sz="1600" dirty="0" smtClean="0"/>
          </a:p>
          <a:p>
            <a:pPr marL="342900" indent="-342900">
              <a:buAutoNum type="arabicParenR"/>
            </a:pPr>
            <a:r>
              <a:rPr lang="fr-FR" sz="1600" b="1" u="sng" dirty="0" smtClean="0"/>
              <a:t>Comment ?</a:t>
            </a:r>
            <a:r>
              <a:rPr lang="fr-FR" sz="1600" b="1" u="sng" dirty="0"/>
              <a:t> </a:t>
            </a:r>
            <a:r>
              <a:rPr lang="fr-FR" sz="1600" dirty="0"/>
              <a:t>: </a:t>
            </a:r>
            <a:r>
              <a:rPr lang="fr-FR" sz="1600" i="1" dirty="0"/>
              <a:t>mode d’utilisation, aspect ludique</a:t>
            </a:r>
          </a:p>
          <a:p>
            <a:pPr lvl="1"/>
            <a:r>
              <a:rPr lang="fr-FR" sz="1600" dirty="0"/>
              <a:t>Quel est le scenario de son utilisation ? </a:t>
            </a:r>
            <a:r>
              <a:rPr lang="fr-FR" sz="1600" dirty="0" smtClean="0"/>
              <a:t>Quelle </a:t>
            </a:r>
            <a:r>
              <a:rPr lang="fr-FR" sz="1600" dirty="0"/>
              <a:t>chronologie est à respecter ? </a:t>
            </a:r>
            <a:r>
              <a:rPr lang="fr-FR" sz="1600" dirty="0" smtClean="0"/>
              <a:t>Est–il </a:t>
            </a:r>
            <a:r>
              <a:rPr lang="fr-FR" sz="1600" dirty="0"/>
              <a:t>ludique, incite t-il à la participation </a:t>
            </a:r>
            <a:r>
              <a:rPr lang="fr-FR" sz="1600" dirty="0" smtClean="0"/>
              <a:t>?</a:t>
            </a:r>
            <a:endParaRPr lang="fr-FR" sz="1600" dirty="0"/>
          </a:p>
        </p:txBody>
      </p:sp>
    </p:spTree>
    <p:extLst>
      <p:ext uri="{BB962C8B-B14F-4D97-AF65-F5344CB8AC3E}">
        <p14:creationId xmlns:p14="http://schemas.microsoft.com/office/powerpoint/2010/main" val="26550553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71857" y="277364"/>
            <a:ext cx="7090211" cy="584775"/>
          </a:xfrm>
          <a:prstGeom prst="rect">
            <a:avLst/>
          </a:prstGeom>
          <a:noFill/>
        </p:spPr>
        <p:txBody>
          <a:bodyPr wrap="none" rtlCol="0">
            <a:spAutoFit/>
          </a:bodyPr>
          <a:lstStyle/>
          <a:p>
            <a:r>
              <a:rPr lang="fr-BE" sz="3200" u="sng" dirty="0" smtClean="0">
                <a:solidFill>
                  <a:schemeClr val="accent5"/>
                </a:solidFill>
              </a:rPr>
              <a:t>Les points d’attention pour utiliser le jeu</a:t>
            </a:r>
            <a:endParaRPr lang="fr-BE" sz="3200" u="sng" dirty="0">
              <a:solidFill>
                <a:schemeClr val="accent5"/>
              </a:solidFill>
            </a:endParaRPr>
          </a:p>
        </p:txBody>
      </p:sp>
      <p:sp>
        <p:nvSpPr>
          <p:cNvPr id="3" name="Rectangle 2"/>
          <p:cNvSpPr/>
          <p:nvPr/>
        </p:nvSpPr>
        <p:spPr>
          <a:xfrm>
            <a:off x="427773" y="752808"/>
            <a:ext cx="11378380" cy="6001643"/>
          </a:xfrm>
          <a:prstGeom prst="rect">
            <a:avLst/>
          </a:prstGeom>
        </p:spPr>
        <p:txBody>
          <a:bodyPr wrap="square">
            <a:spAutoFit/>
          </a:bodyPr>
          <a:lstStyle/>
          <a:p>
            <a:pPr fontAlgn="base"/>
            <a:endParaRPr lang="fr-FR" sz="1600" dirty="0">
              <a:solidFill>
                <a:srgbClr val="37097B"/>
              </a:solidFill>
              <a:latin typeface="Source Sans Pro"/>
            </a:endParaRPr>
          </a:p>
          <a:p>
            <a:pPr marL="342900" indent="-342900">
              <a:buFont typeface="+mj-lt"/>
              <a:buAutoNum type="arabicParenR"/>
            </a:pPr>
            <a:r>
              <a:rPr lang="fr-FR" sz="1600" b="1" u="sng" dirty="0" smtClean="0"/>
              <a:t>Connaitre le jeu </a:t>
            </a:r>
            <a:r>
              <a:rPr lang="fr-FR" sz="1600" dirty="0" smtClean="0"/>
              <a:t>: </a:t>
            </a:r>
            <a:endParaRPr lang="fr-FR" sz="1600" dirty="0"/>
          </a:p>
          <a:p>
            <a:pPr lvl="1"/>
            <a:r>
              <a:rPr lang="fr-FR" sz="1600" dirty="0" smtClean="0"/>
              <a:t>Avant d’animer un jeu, il faut le connaître et l’avoir expérimenté soi-même</a:t>
            </a:r>
            <a:endParaRPr lang="fr-FR" sz="1600" dirty="0"/>
          </a:p>
          <a:p>
            <a:pPr marL="342900" indent="-342900">
              <a:buAutoNum type="arabicParenR"/>
            </a:pPr>
            <a:endParaRPr lang="fr-FR" sz="1600" b="1" u="sng" dirty="0" smtClean="0"/>
          </a:p>
          <a:p>
            <a:pPr marL="342900" indent="-342900">
              <a:buAutoNum type="arabicParenR"/>
            </a:pPr>
            <a:r>
              <a:rPr lang="fr-FR" sz="1600" b="1" u="sng" dirty="0" smtClean="0"/>
              <a:t>Préparer les participants </a:t>
            </a:r>
            <a:r>
              <a:rPr lang="fr-FR" sz="1600" dirty="0" smtClean="0"/>
              <a:t>: </a:t>
            </a:r>
          </a:p>
          <a:p>
            <a:pPr lvl="1"/>
            <a:r>
              <a:rPr lang="fr-FR" sz="1600" dirty="0" smtClean="0"/>
              <a:t>Informer </a:t>
            </a:r>
            <a:r>
              <a:rPr lang="fr-FR" sz="1600" dirty="0"/>
              <a:t>les participants sur les objectifs du jeu, les compétences qu’ils développeront et l’importance du jeu dans le contexte </a:t>
            </a:r>
            <a:r>
              <a:rPr lang="fr-FR" sz="1600" dirty="0" smtClean="0"/>
              <a:t>global </a:t>
            </a:r>
            <a:r>
              <a:rPr lang="fr-FR" sz="1600" dirty="0"/>
              <a:t>de la </a:t>
            </a:r>
            <a:r>
              <a:rPr lang="fr-FR" sz="1600" dirty="0" smtClean="0"/>
              <a:t>formation</a:t>
            </a:r>
          </a:p>
          <a:p>
            <a:pPr lvl="1"/>
            <a:endParaRPr lang="fr-FR" sz="1600" dirty="0"/>
          </a:p>
          <a:p>
            <a:pPr marL="342900" indent="-342900">
              <a:buAutoNum type="arabicParenR"/>
            </a:pPr>
            <a:r>
              <a:rPr lang="fr-FR" sz="1600" b="1" u="sng" dirty="0" smtClean="0"/>
              <a:t>Fournir des instructions claires </a:t>
            </a:r>
            <a:r>
              <a:rPr lang="fr-FR" sz="1600" dirty="0" smtClean="0"/>
              <a:t>: </a:t>
            </a:r>
          </a:p>
          <a:p>
            <a:pPr lvl="1"/>
            <a:r>
              <a:rPr lang="fr-FR" sz="1600" dirty="0" smtClean="0"/>
              <a:t>S’assurer de la bonne compréhension des règles et du déroulé. Veiller à être concis, d’utiliser des mots facile à comprendre. Si besoin répéter, donner des exemples ou faire </a:t>
            </a:r>
            <a:r>
              <a:rPr lang="fr-FR" sz="1600" dirty="0"/>
              <a:t>une démonstration rapide. </a:t>
            </a:r>
            <a:r>
              <a:rPr lang="fr-FR" sz="1600" dirty="0" smtClean="0"/>
              <a:t>Mettre en avant le plaisir que le jeu peut apporter.</a:t>
            </a:r>
            <a:endParaRPr lang="fr-FR" sz="1600" dirty="0"/>
          </a:p>
          <a:p>
            <a:pPr lvl="1"/>
            <a:endParaRPr lang="fr-FR" sz="1600" b="1" u="sng" dirty="0" smtClean="0"/>
          </a:p>
          <a:p>
            <a:pPr marL="342900" indent="-342900">
              <a:buFont typeface="+mj-lt"/>
              <a:buAutoNum type="arabicParenR"/>
            </a:pPr>
            <a:r>
              <a:rPr lang="fr-FR" sz="1600" b="1" u="sng" dirty="0" smtClean="0"/>
              <a:t>Animer le jeu</a:t>
            </a:r>
          </a:p>
          <a:p>
            <a:pPr lvl="1"/>
            <a:r>
              <a:rPr lang="fr-FR" sz="1600" dirty="0"/>
              <a:t>Communiquer son enthousiasme, encourager la participation, créer un climat de </a:t>
            </a:r>
            <a:r>
              <a:rPr lang="fr-FR" sz="1600" dirty="0" smtClean="0"/>
              <a:t>confiance, réguler le groupe, veiller au confort de jeu des participants</a:t>
            </a:r>
            <a:endParaRPr lang="fr-FR" sz="1600" dirty="0"/>
          </a:p>
          <a:p>
            <a:pPr lvl="1"/>
            <a:endParaRPr lang="fr-FR" sz="1600" b="1" u="sng" dirty="0" smtClean="0"/>
          </a:p>
          <a:p>
            <a:pPr marL="342900" indent="-342900">
              <a:buFont typeface="+mj-lt"/>
              <a:buAutoNum type="arabicParenR"/>
            </a:pPr>
            <a:r>
              <a:rPr lang="fr-FR" sz="1600" b="1" u="sng" dirty="0" smtClean="0"/>
              <a:t>S’adapter aux réactions des participants </a:t>
            </a:r>
            <a:r>
              <a:rPr lang="fr-FR" sz="1600" dirty="0" smtClean="0"/>
              <a:t>: </a:t>
            </a:r>
          </a:p>
          <a:p>
            <a:pPr lvl="1"/>
            <a:r>
              <a:rPr lang="fr-FR" sz="1600" dirty="0" smtClean="0"/>
              <a:t>Ajuster les règles, changer de direction, relancer, offrir son aide, répondre aux questions, voire changer d’activité si vous voyez que ça ne fonctionne pas comme prévu ou que les participants semblent passifs</a:t>
            </a:r>
          </a:p>
          <a:p>
            <a:pPr lvl="1"/>
            <a:r>
              <a:rPr lang="fr-FR" sz="1600" dirty="0" smtClean="0"/>
              <a:t>Porter attention au verbal comme au non-verbal</a:t>
            </a:r>
          </a:p>
          <a:p>
            <a:pPr lvl="1"/>
            <a:endParaRPr lang="fr-FR" sz="1600" dirty="0" smtClean="0"/>
          </a:p>
          <a:p>
            <a:pPr marL="342900" indent="-342900">
              <a:buAutoNum type="arabicParenR"/>
            </a:pPr>
            <a:r>
              <a:rPr lang="fr-FR" sz="1600" b="1" u="sng" dirty="0" smtClean="0"/>
              <a:t>Veiller au respect du déroulé (timing et règles) </a:t>
            </a:r>
            <a:r>
              <a:rPr lang="fr-FR" sz="1600" dirty="0" smtClean="0"/>
              <a:t>: </a:t>
            </a:r>
          </a:p>
          <a:p>
            <a:pPr lvl="1"/>
            <a:r>
              <a:rPr lang="fr-FR" sz="1600" dirty="0" smtClean="0"/>
              <a:t>Et si besoin arbitrer, donner des explications supplémentaires</a:t>
            </a:r>
          </a:p>
          <a:p>
            <a:endParaRPr lang="fr-FR" sz="1600" dirty="0" smtClean="0"/>
          </a:p>
        </p:txBody>
      </p:sp>
    </p:spTree>
    <p:extLst>
      <p:ext uri="{BB962C8B-B14F-4D97-AF65-F5344CB8AC3E}">
        <p14:creationId xmlns:p14="http://schemas.microsoft.com/office/powerpoint/2010/main" val="4588828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91751" y="108398"/>
            <a:ext cx="3650423" cy="584775"/>
          </a:xfrm>
          <a:prstGeom prst="rect">
            <a:avLst/>
          </a:prstGeom>
          <a:noFill/>
        </p:spPr>
        <p:txBody>
          <a:bodyPr wrap="none" rtlCol="0">
            <a:spAutoFit/>
          </a:bodyPr>
          <a:lstStyle/>
          <a:p>
            <a:r>
              <a:rPr lang="fr-BE" sz="3200" u="sng" dirty="0" smtClean="0">
                <a:solidFill>
                  <a:schemeClr val="accent5"/>
                </a:solidFill>
              </a:rPr>
              <a:t>Comment débriefer?</a:t>
            </a:r>
            <a:endParaRPr lang="fr-BE" sz="3200" u="sng" dirty="0">
              <a:solidFill>
                <a:schemeClr val="accent5"/>
              </a:solidFill>
            </a:endParaRPr>
          </a:p>
        </p:txBody>
      </p:sp>
      <p:sp>
        <p:nvSpPr>
          <p:cNvPr id="3" name="Rectangle 2"/>
          <p:cNvSpPr/>
          <p:nvPr/>
        </p:nvSpPr>
        <p:spPr>
          <a:xfrm>
            <a:off x="427773" y="752808"/>
            <a:ext cx="11378380" cy="6001643"/>
          </a:xfrm>
          <a:prstGeom prst="rect">
            <a:avLst/>
          </a:prstGeom>
        </p:spPr>
        <p:txBody>
          <a:bodyPr wrap="square">
            <a:spAutoFit/>
          </a:bodyPr>
          <a:lstStyle/>
          <a:p>
            <a:pPr fontAlgn="base"/>
            <a:endParaRPr lang="fr-FR" sz="1600" dirty="0">
              <a:solidFill>
                <a:srgbClr val="37097B"/>
              </a:solidFill>
              <a:latin typeface="Source Sans Pro"/>
            </a:endParaRPr>
          </a:p>
          <a:p>
            <a:r>
              <a:rPr lang="fr-FR" sz="1600" dirty="0"/>
              <a:t>Une fois le jeu terminé, il est essentiel de prendre le temps de débriefer. C’est </a:t>
            </a:r>
            <a:r>
              <a:rPr lang="fr-FR" sz="1600" dirty="0" smtClean="0"/>
              <a:t>l’occasion de vérifier la compréhension des apprenants et </a:t>
            </a:r>
            <a:r>
              <a:rPr lang="fr-FR" sz="1600" dirty="0"/>
              <a:t>pour les </a:t>
            </a:r>
            <a:r>
              <a:rPr lang="fr-FR" sz="1600" dirty="0" smtClean="0"/>
              <a:t>participants de se poser une série de questions :</a:t>
            </a:r>
          </a:p>
          <a:p>
            <a:endParaRPr lang="fr-FR" sz="1600" dirty="0"/>
          </a:p>
          <a:p>
            <a:pPr marL="342900" indent="-342900">
              <a:buFontTx/>
              <a:buAutoNum type="arabicParenR"/>
            </a:pPr>
            <a:r>
              <a:rPr lang="fr-FR" sz="1600" b="1" u="sng" dirty="0"/>
              <a:t>Qu’est-ce que j’ai </a:t>
            </a:r>
            <a:r>
              <a:rPr lang="fr-FR" sz="1600" b="1" u="sng" dirty="0" smtClean="0"/>
              <a:t>vécu pendant ce jeu</a:t>
            </a:r>
            <a:r>
              <a:rPr lang="fr-FR" sz="1600" b="1" u="sng" dirty="0"/>
              <a:t> ? </a:t>
            </a:r>
            <a:endParaRPr lang="fr-FR" sz="1600" b="1" u="sng" dirty="0" smtClean="0"/>
          </a:p>
          <a:p>
            <a:pPr lvl="1"/>
            <a:r>
              <a:rPr lang="fr-FR" sz="1600" dirty="0" smtClean="0"/>
              <a:t>Mon ressenti, mes émotions pendant et après le jeu </a:t>
            </a:r>
          </a:p>
          <a:p>
            <a:pPr lvl="1"/>
            <a:r>
              <a:rPr lang="fr-FR" sz="1600" dirty="0" smtClean="0"/>
              <a:t>Ce que j’ai observé du déroulé, des interactions pendant le jeu</a:t>
            </a:r>
          </a:p>
          <a:p>
            <a:pPr lvl="1"/>
            <a:r>
              <a:rPr lang="fr-FR" sz="1600" dirty="0" smtClean="0"/>
              <a:t>Ce que j’ai aimé ou pas</a:t>
            </a:r>
          </a:p>
          <a:p>
            <a:pPr lvl="1"/>
            <a:endParaRPr lang="fr-FR" sz="1600" dirty="0"/>
          </a:p>
          <a:p>
            <a:pPr marL="342900" indent="-342900">
              <a:buAutoNum type="arabicParenR"/>
            </a:pPr>
            <a:r>
              <a:rPr lang="fr-FR" sz="1600" b="1" u="sng" dirty="0" smtClean="0"/>
              <a:t>Qu’est-ce que j’ai appris ?</a:t>
            </a:r>
            <a:r>
              <a:rPr lang="fr-FR" sz="1600" dirty="0" smtClean="0"/>
              <a:t> </a:t>
            </a:r>
          </a:p>
          <a:p>
            <a:pPr lvl="1"/>
            <a:r>
              <a:rPr lang="fr-FR" sz="1600" dirty="0" smtClean="0"/>
              <a:t>Ma compréhension du but du jeu et de ses règles</a:t>
            </a:r>
          </a:p>
          <a:p>
            <a:pPr lvl="1"/>
            <a:r>
              <a:rPr lang="fr-FR" sz="1600" dirty="0" smtClean="0"/>
              <a:t>La stratégie que j’ai adoptée</a:t>
            </a:r>
          </a:p>
          <a:p>
            <a:pPr lvl="1"/>
            <a:r>
              <a:rPr lang="fr-FR" sz="1600" dirty="0" smtClean="0"/>
              <a:t>Les autres stratégies possibles</a:t>
            </a:r>
          </a:p>
          <a:p>
            <a:pPr lvl="1"/>
            <a:r>
              <a:rPr lang="fr-FR" sz="1600" dirty="0"/>
              <a:t>C</a:t>
            </a:r>
            <a:r>
              <a:rPr lang="fr-FR" sz="1600" dirty="0" smtClean="0"/>
              <a:t>e que j’ai appris sur moi et les autres</a:t>
            </a:r>
          </a:p>
          <a:p>
            <a:pPr lvl="1"/>
            <a:r>
              <a:rPr lang="fr-FR" sz="1600" dirty="0" smtClean="0"/>
              <a:t>Ce que j’ai appris sur le sujet abordé</a:t>
            </a:r>
          </a:p>
          <a:p>
            <a:pPr lvl="1"/>
            <a:r>
              <a:rPr lang="fr-FR" sz="1600" dirty="0" smtClean="0"/>
              <a:t>Les liens que je peux faire</a:t>
            </a:r>
            <a:endParaRPr lang="fr-FR" sz="1600" b="1" u="sng" dirty="0" smtClean="0"/>
          </a:p>
          <a:p>
            <a:pPr marL="342900" indent="-342900">
              <a:buAutoNum type="arabicParenR"/>
            </a:pPr>
            <a:r>
              <a:rPr lang="fr-FR" sz="1600" b="1" u="sng" dirty="0" smtClean="0"/>
              <a:t>Quelles applications pratiques je peux en faire ? </a:t>
            </a:r>
            <a:endParaRPr lang="fr-FR" sz="1600" b="1" u="sng" dirty="0"/>
          </a:p>
          <a:p>
            <a:pPr marL="342900" indent="-342900">
              <a:buAutoNum type="arabicParenR"/>
            </a:pPr>
            <a:endParaRPr lang="fr-FR" sz="1600" b="1" u="sng" dirty="0" smtClean="0"/>
          </a:p>
          <a:p>
            <a:pPr marL="342900" indent="-342900">
              <a:buAutoNum type="arabicParenR"/>
            </a:pPr>
            <a:r>
              <a:rPr lang="fr-FR" sz="1600" b="1" u="sng" dirty="0" smtClean="0"/>
              <a:t>Que pourrait-on </a:t>
            </a:r>
            <a:r>
              <a:rPr lang="fr-FR" sz="1600" b="1" u="sng" dirty="0"/>
              <a:t>améliorer </a:t>
            </a:r>
            <a:r>
              <a:rPr lang="fr-FR" sz="1600" b="1" u="sng" dirty="0" smtClean="0"/>
              <a:t>?</a:t>
            </a:r>
          </a:p>
          <a:p>
            <a:r>
              <a:rPr lang="fr-FR" sz="1600" b="1" u="sng" dirty="0" smtClean="0"/>
              <a:t> </a:t>
            </a:r>
          </a:p>
          <a:p>
            <a:r>
              <a:rPr lang="fr-FR" sz="1600" b="1" u="sng" dirty="0"/>
              <a:t>5) </a:t>
            </a:r>
            <a:r>
              <a:rPr lang="fr-FR" sz="1600" b="1" u="sng" dirty="0" smtClean="0"/>
              <a:t>    De </a:t>
            </a:r>
            <a:r>
              <a:rPr lang="fr-FR" sz="1600" b="1" u="sng" dirty="0"/>
              <a:t>quoi ai-je encore besoin ?</a:t>
            </a:r>
          </a:p>
          <a:p>
            <a:endParaRPr lang="fr-FR" sz="1600" dirty="0" smtClean="0"/>
          </a:p>
          <a:p>
            <a:r>
              <a:rPr lang="fr-FR" sz="1600" dirty="0" smtClean="0"/>
              <a:t>Il est également important de clôturer en </a:t>
            </a:r>
            <a:r>
              <a:rPr lang="fr-FR" sz="1600" dirty="0"/>
              <a:t>récapitulant les points clé abordés, </a:t>
            </a:r>
            <a:r>
              <a:rPr lang="fr-FR" sz="1600" dirty="0" smtClean="0"/>
              <a:t>en faisant </a:t>
            </a:r>
            <a:r>
              <a:rPr lang="fr-FR" sz="1600" dirty="0"/>
              <a:t>le lien avec ce qui a été dit avant et sera fait après, </a:t>
            </a:r>
            <a:r>
              <a:rPr lang="fr-FR" sz="1600" dirty="0" smtClean="0"/>
              <a:t>en répondant </a:t>
            </a:r>
            <a:r>
              <a:rPr lang="fr-FR" sz="1600" dirty="0"/>
              <a:t>aux dernières questions et </a:t>
            </a:r>
            <a:r>
              <a:rPr lang="fr-FR" sz="1600" dirty="0" smtClean="0"/>
              <a:t>en donnant </a:t>
            </a:r>
            <a:r>
              <a:rPr lang="fr-FR" sz="1600" dirty="0"/>
              <a:t>des ressources complémentaires</a:t>
            </a:r>
          </a:p>
        </p:txBody>
      </p:sp>
    </p:spTree>
    <p:extLst>
      <p:ext uri="{BB962C8B-B14F-4D97-AF65-F5344CB8AC3E}">
        <p14:creationId xmlns:p14="http://schemas.microsoft.com/office/powerpoint/2010/main" val="29828329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sz="3200" u="sng" dirty="0">
                <a:solidFill>
                  <a:srgbClr val="4472C4"/>
                </a:solidFill>
                <a:latin typeface="Calibri" panose="020F0502020204030204"/>
              </a:rPr>
              <a:t>Les types de jeu</a:t>
            </a:r>
            <a:endParaRPr lang="fr-BE" dirty="0"/>
          </a:p>
        </p:txBody>
      </p:sp>
      <p:sp>
        <p:nvSpPr>
          <p:cNvPr id="3" name="Espace réservé du contenu 2"/>
          <p:cNvSpPr>
            <a:spLocks noGrp="1"/>
          </p:cNvSpPr>
          <p:nvPr>
            <p:ph idx="1"/>
          </p:nvPr>
        </p:nvSpPr>
        <p:spPr/>
        <p:txBody>
          <a:bodyPr>
            <a:normAutofit fontScale="85000" lnSpcReduction="20000"/>
          </a:bodyPr>
          <a:lstStyle/>
          <a:p>
            <a:r>
              <a:rPr lang="fr-BE" dirty="0"/>
              <a:t>Différents types de jeux</a:t>
            </a:r>
          </a:p>
          <a:p>
            <a:pPr marL="0" indent="0">
              <a:buNone/>
            </a:pPr>
            <a:r>
              <a:rPr lang="fr-BE" dirty="0"/>
              <a:t>«</a:t>
            </a:r>
            <a:r>
              <a:rPr lang="fr-BE" b="1" i="1" dirty="0"/>
              <a:t>Le jeu libre</a:t>
            </a:r>
            <a:r>
              <a:rPr lang="fr-BE" i="1" dirty="0"/>
              <a:t>, qui consiste à utiliser des jouets de façon autonome, en créant ses propres règles, permet le développement personnel et le développement de la personnalité. Ce type de jeu oblige à être inventif et créatif, il permet de moduler l’environnement à ses propres besoins. </a:t>
            </a:r>
            <a:endParaRPr lang="fr-BE" i="1" dirty="0" smtClean="0"/>
          </a:p>
          <a:p>
            <a:pPr marL="0" indent="0">
              <a:buNone/>
            </a:pPr>
            <a:r>
              <a:rPr lang="fr-BE" i="1" dirty="0" smtClean="0"/>
              <a:t>C’est </a:t>
            </a:r>
            <a:r>
              <a:rPr lang="fr-BE" i="1" dirty="0"/>
              <a:t>une étape très importante dans la construction de l’individu, qui s’arrête souvent trop vite pour laisser la place aux </a:t>
            </a:r>
            <a:r>
              <a:rPr lang="fr-BE" b="1" i="1" dirty="0"/>
              <a:t>jeux à règles</a:t>
            </a:r>
            <a:r>
              <a:rPr lang="fr-BE" i="1" dirty="0"/>
              <a:t>, c’est- à-dire aux </a:t>
            </a:r>
            <a:r>
              <a:rPr lang="fr-BE" b="1" i="1" dirty="0"/>
              <a:t>jeux de société</a:t>
            </a:r>
            <a:r>
              <a:rPr lang="fr-BE" i="1" dirty="0"/>
              <a:t>. À ce moment-là, l’individu perd en liberté mais gagne en socialisation, en culture. Les jeux à règles sont un apprentissage de la vie en société puisqu’on apprend des règles de vie. Cela permet de comprendre le fait que l’on n’est pas tout seul, que l’on vit avec les autres. Réaliser cette expérience sous forme de jeu, c’est s’exercer de façon indolore à quelque chose de très difficile. Les jeux sont les miroirs de la société.</a:t>
            </a:r>
            <a:r>
              <a:rPr lang="fr-BE" dirty="0"/>
              <a:t>»( </a:t>
            </a:r>
            <a:r>
              <a:rPr lang="fr-BE" u="sng" dirty="0">
                <a:hlinkClick r:id="rId3"/>
              </a:rPr>
              <a:t>L’apprentissage par le jeu | La Ligue de l’Enseignement et de l’Éducation permanente (ligue-enseignement.be)</a:t>
            </a:r>
            <a:endParaRPr lang="fr-BE" dirty="0"/>
          </a:p>
          <a:p>
            <a:endParaRPr lang="fr-BE" dirty="0"/>
          </a:p>
        </p:txBody>
      </p:sp>
      <p:sp>
        <p:nvSpPr>
          <p:cNvPr id="4" name="Espace réservé du pied de page 3"/>
          <p:cNvSpPr>
            <a:spLocks noGrp="1"/>
          </p:cNvSpPr>
          <p:nvPr>
            <p:ph type="ftr" sz="quarter" idx="11"/>
          </p:nvPr>
        </p:nvSpPr>
        <p:spPr/>
        <p:txBody>
          <a:bodyPr/>
          <a:lstStyle/>
          <a:p>
            <a:endParaRPr lang="fr-BE" dirty="0"/>
          </a:p>
        </p:txBody>
      </p:sp>
    </p:spTree>
    <p:extLst>
      <p:ext uri="{BB962C8B-B14F-4D97-AF65-F5344CB8AC3E}">
        <p14:creationId xmlns:p14="http://schemas.microsoft.com/office/powerpoint/2010/main" val="3379382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u="sng" dirty="0">
                <a:solidFill>
                  <a:srgbClr val="4472C4"/>
                </a:solidFill>
                <a:latin typeface="Calibri" panose="020F0502020204030204"/>
              </a:rPr>
              <a:t>Les types de jeu</a:t>
            </a:r>
            <a:endParaRPr lang="fr-BE" dirty="0"/>
          </a:p>
        </p:txBody>
      </p:sp>
      <p:sp>
        <p:nvSpPr>
          <p:cNvPr id="3" name="Espace réservé du contenu 2"/>
          <p:cNvSpPr>
            <a:spLocks noGrp="1"/>
          </p:cNvSpPr>
          <p:nvPr>
            <p:ph idx="1"/>
          </p:nvPr>
        </p:nvSpPr>
        <p:spPr/>
        <p:txBody>
          <a:bodyPr>
            <a:normAutofit fontScale="92500" lnSpcReduction="10000"/>
          </a:bodyPr>
          <a:lstStyle/>
          <a:p>
            <a:r>
              <a:rPr lang="fr-BE" dirty="0" smtClean="0"/>
              <a:t>Selon la classification ESAR, </a:t>
            </a:r>
            <a:r>
              <a:rPr lang="fr-FR" dirty="0"/>
              <a:t>un acronyme qui définit 4 types de jeux : Exercice, Symbolique, Assemblage, </a:t>
            </a:r>
            <a:r>
              <a:rPr lang="fr-FR" dirty="0" smtClean="0"/>
              <a:t>Règles</a:t>
            </a:r>
          </a:p>
          <a:p>
            <a:r>
              <a:rPr lang="fr-BE" dirty="0" smtClean="0"/>
              <a:t>Dans chacune de ces catégories, il y a des sous-catégories</a:t>
            </a:r>
          </a:p>
          <a:p>
            <a:pPr lvl="1"/>
            <a:r>
              <a:rPr lang="fr-BE" dirty="0" smtClean="0"/>
              <a:t>Exercice : jeu sensoriel, jeu moteur, jeu de manipulation, …</a:t>
            </a:r>
          </a:p>
          <a:p>
            <a:pPr lvl="1"/>
            <a:r>
              <a:rPr lang="fr-BE" dirty="0" smtClean="0"/>
              <a:t>Symbolique : jeu de rôle, jeu de simulation virtuel, jeu de mise en scène, …</a:t>
            </a:r>
          </a:p>
          <a:p>
            <a:pPr lvl="1"/>
            <a:r>
              <a:rPr lang="fr-BE" dirty="0" smtClean="0"/>
              <a:t>Assemblage : jeu de construction, jeu de montage scientifique ou de montage </a:t>
            </a:r>
            <a:r>
              <a:rPr lang="fr-BE" dirty="0" err="1" smtClean="0"/>
              <a:t>vituel</a:t>
            </a:r>
            <a:r>
              <a:rPr lang="fr-BE" dirty="0" smtClean="0"/>
              <a:t>, …</a:t>
            </a:r>
          </a:p>
          <a:p>
            <a:pPr lvl="1"/>
            <a:r>
              <a:rPr lang="fr-BE" dirty="0" smtClean="0"/>
              <a:t>Règles : jeu de stratégie, jeu de langage, jeu d’adresse, …</a:t>
            </a:r>
          </a:p>
          <a:p>
            <a:r>
              <a:rPr lang="fr-BE" dirty="0" smtClean="0"/>
              <a:t>Chacun de ces jeux peut aussi être « tagué » avec d’autres facettes :</a:t>
            </a:r>
          </a:p>
          <a:p>
            <a:pPr lvl="1"/>
            <a:r>
              <a:rPr lang="fr-BE" dirty="0" smtClean="0"/>
              <a:t>Selon les habilités, le type d’activités (individuelle, associative, compétitive, </a:t>
            </a:r>
            <a:r>
              <a:rPr lang="fr-BE" dirty="0" err="1" smtClean="0"/>
              <a:t>cooopérative</a:t>
            </a:r>
            <a:r>
              <a:rPr lang="fr-BE" dirty="0" smtClean="0"/>
              <a:t>), les conduites affectives (travail sur la confiance, l’autonomie, l’initiative, l’identité, …)</a:t>
            </a:r>
            <a:endParaRPr lang="fr-BE" dirty="0"/>
          </a:p>
        </p:txBody>
      </p:sp>
    </p:spTree>
    <p:extLst>
      <p:ext uri="{BB962C8B-B14F-4D97-AF65-F5344CB8AC3E}">
        <p14:creationId xmlns:p14="http://schemas.microsoft.com/office/powerpoint/2010/main" val="3697119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BE" sz="3200" u="sng" dirty="0">
                <a:solidFill>
                  <a:schemeClr val="accent5"/>
                </a:solidFill>
                <a:latin typeface="+mn-lt"/>
                <a:ea typeface="+mn-ea"/>
                <a:cs typeface="+mn-cs"/>
              </a:rPr>
              <a:t>Les types de jeu</a:t>
            </a:r>
          </a:p>
        </p:txBody>
      </p:sp>
      <p:pic>
        <p:nvPicPr>
          <p:cNvPr id="5" name="Espace réservé du contenu 4"/>
          <p:cNvPicPr>
            <a:picLocks noGrp="1" noChangeAspect="1"/>
          </p:cNvPicPr>
          <p:nvPr>
            <p:ph idx="1"/>
          </p:nvPr>
        </p:nvPicPr>
        <p:blipFill>
          <a:blip r:embed="rId3"/>
          <a:stretch>
            <a:fillRect/>
          </a:stretch>
        </p:blipFill>
        <p:spPr>
          <a:xfrm>
            <a:off x="1261110" y="1527567"/>
            <a:ext cx="9669780" cy="5011345"/>
          </a:xfrm>
          <a:prstGeom prst="rect">
            <a:avLst/>
          </a:prstGeom>
        </p:spPr>
      </p:pic>
    </p:spTree>
    <p:extLst>
      <p:ext uri="{BB962C8B-B14F-4D97-AF65-F5344CB8AC3E}">
        <p14:creationId xmlns:p14="http://schemas.microsoft.com/office/powerpoint/2010/main" val="4107948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BE" sz="3200" u="sng" dirty="0">
                <a:solidFill>
                  <a:schemeClr val="accent5"/>
                </a:solidFill>
                <a:latin typeface="+mn-lt"/>
              </a:rPr>
              <a:t>Les types de jeu</a:t>
            </a:r>
            <a:endParaRPr lang="fr-BE" sz="3200" dirty="0">
              <a:latin typeface="+mn-lt"/>
            </a:endParaRPr>
          </a:p>
        </p:txBody>
      </p:sp>
      <p:pic>
        <p:nvPicPr>
          <p:cNvPr id="5" name="Espace réservé du contenu 4"/>
          <p:cNvPicPr>
            <a:picLocks noGrp="1" noChangeAspect="1"/>
          </p:cNvPicPr>
          <p:nvPr>
            <p:ph idx="1"/>
          </p:nvPr>
        </p:nvPicPr>
        <p:blipFill>
          <a:blip r:embed="rId2"/>
          <a:stretch>
            <a:fillRect/>
          </a:stretch>
        </p:blipFill>
        <p:spPr>
          <a:xfrm>
            <a:off x="268307" y="1690688"/>
            <a:ext cx="11727181" cy="4378642"/>
          </a:xfrm>
          <a:prstGeom prst="rect">
            <a:avLst/>
          </a:prstGeom>
        </p:spPr>
      </p:pic>
    </p:spTree>
    <p:extLst>
      <p:ext uri="{BB962C8B-B14F-4D97-AF65-F5344CB8AC3E}">
        <p14:creationId xmlns:p14="http://schemas.microsoft.com/office/powerpoint/2010/main" val="2827302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BE" sz="3200" u="sng" dirty="0">
                <a:solidFill>
                  <a:schemeClr val="accent5"/>
                </a:solidFill>
                <a:latin typeface="+mn-lt"/>
              </a:rPr>
              <a:t>Les compétences travaillées à travers le jeu</a:t>
            </a:r>
          </a:p>
        </p:txBody>
      </p:sp>
      <p:pic>
        <p:nvPicPr>
          <p:cNvPr id="5" name="Espace réservé du contenu 4"/>
          <p:cNvPicPr>
            <a:picLocks noGrp="1" noChangeAspect="1"/>
          </p:cNvPicPr>
          <p:nvPr>
            <p:ph idx="1"/>
          </p:nvPr>
        </p:nvPicPr>
        <p:blipFill>
          <a:blip r:embed="rId3"/>
          <a:stretch>
            <a:fillRect/>
          </a:stretch>
        </p:blipFill>
        <p:spPr>
          <a:xfrm>
            <a:off x="2912161" y="1825625"/>
            <a:ext cx="6367678" cy="4351338"/>
          </a:xfrm>
          <a:prstGeom prst="rect">
            <a:avLst/>
          </a:prstGeom>
        </p:spPr>
      </p:pic>
    </p:spTree>
    <p:extLst>
      <p:ext uri="{BB962C8B-B14F-4D97-AF65-F5344CB8AC3E}">
        <p14:creationId xmlns:p14="http://schemas.microsoft.com/office/powerpoint/2010/main" val="1146759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ZoneTexte 2"/>
          <p:cNvSpPr txBox="1"/>
          <p:nvPr/>
        </p:nvSpPr>
        <p:spPr>
          <a:xfrm>
            <a:off x="1154078" y="1778383"/>
            <a:ext cx="8770289" cy="3785652"/>
          </a:xfrm>
          <a:prstGeom prst="rect">
            <a:avLst/>
          </a:prstGeom>
          <a:noFill/>
        </p:spPr>
        <p:txBody>
          <a:bodyPr wrap="square" rtlCol="0">
            <a:spAutoFit/>
          </a:bodyPr>
          <a:lstStyle/>
          <a:p>
            <a:pPr algn="ctr"/>
            <a:r>
              <a:rPr lang="fr-BE" sz="6000" u="sng" dirty="0" smtClean="0">
                <a:solidFill>
                  <a:schemeClr val="accent5"/>
                </a:solidFill>
              </a:rPr>
              <a:t>Evaluation</a:t>
            </a:r>
          </a:p>
          <a:p>
            <a:pPr algn="ctr"/>
            <a:endParaRPr lang="fr-BE" sz="6000" u="sng" dirty="0">
              <a:solidFill>
                <a:schemeClr val="accent5"/>
              </a:solidFill>
            </a:endParaRPr>
          </a:p>
          <a:p>
            <a:pPr algn="ctr"/>
            <a:r>
              <a:rPr lang="fr-BE" sz="6000" u="sng" dirty="0" smtClean="0">
                <a:solidFill>
                  <a:schemeClr val="accent5"/>
                </a:solidFill>
              </a:rPr>
              <a:t>Perspectives</a:t>
            </a:r>
          </a:p>
          <a:p>
            <a:pPr algn="ctr"/>
            <a:endParaRPr lang="fr-BE" sz="6000" u="sng" dirty="0" smtClean="0">
              <a:solidFill>
                <a:schemeClr val="accent5"/>
              </a:solidFill>
            </a:endParaRPr>
          </a:p>
        </p:txBody>
      </p:sp>
      <p:pic>
        <p:nvPicPr>
          <p:cNvPr id="5148" name="Picture 28" descr="INPATIENT CARE - can you charge for it? | Medical Healthcare Manage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8500" y="1389888"/>
            <a:ext cx="3639312" cy="363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981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62849" y="105825"/>
            <a:ext cx="5720027" cy="584775"/>
          </a:xfrm>
          <a:prstGeom prst="rect">
            <a:avLst/>
          </a:prstGeom>
          <a:noFill/>
        </p:spPr>
        <p:txBody>
          <a:bodyPr wrap="none" rtlCol="0">
            <a:spAutoFit/>
          </a:bodyPr>
          <a:lstStyle/>
          <a:p>
            <a:r>
              <a:rPr lang="fr-BE" sz="3200" u="sng" dirty="0" smtClean="0">
                <a:solidFill>
                  <a:schemeClr val="accent5"/>
                </a:solidFill>
              </a:rPr>
              <a:t>Les différentes catégories d’outils</a:t>
            </a:r>
            <a:endParaRPr lang="fr-BE" sz="3200" u="sng" dirty="0">
              <a:solidFill>
                <a:schemeClr val="accent5"/>
              </a:solidFill>
            </a:endParaRPr>
          </a:p>
        </p:txBody>
      </p:sp>
      <p:sp>
        <p:nvSpPr>
          <p:cNvPr id="3" name="Rectangle 2"/>
          <p:cNvSpPr/>
          <p:nvPr/>
        </p:nvSpPr>
        <p:spPr>
          <a:xfrm>
            <a:off x="427774" y="524208"/>
            <a:ext cx="11378380" cy="6093976"/>
          </a:xfrm>
          <a:prstGeom prst="rect">
            <a:avLst/>
          </a:prstGeom>
        </p:spPr>
        <p:txBody>
          <a:bodyPr wrap="square">
            <a:spAutoFit/>
          </a:bodyPr>
          <a:lstStyle/>
          <a:p>
            <a:pPr fontAlgn="base"/>
            <a:endParaRPr lang="fr-FR" sz="1200" dirty="0" smtClean="0">
              <a:latin typeface="Arial" panose="020B0604020202020204" pitchFamily="34" charset="0"/>
              <a:cs typeface="Arial" panose="020B0604020202020204" pitchFamily="34" charset="0"/>
            </a:endParaRPr>
          </a:p>
          <a:p>
            <a:pPr fontAlgn="base"/>
            <a:r>
              <a:rPr lang="fr-FR" sz="1400" dirty="0" smtClean="0">
                <a:latin typeface="Arial" panose="020B0604020202020204" pitchFamily="34" charset="0"/>
                <a:cs typeface="Arial" panose="020B0604020202020204" pitchFamily="34" charset="0"/>
              </a:rPr>
              <a:t>Il </a:t>
            </a:r>
            <a:r>
              <a:rPr lang="fr-FR" sz="1400" dirty="0">
                <a:latin typeface="Arial" panose="020B0604020202020204" pitchFamily="34" charset="0"/>
                <a:cs typeface="Arial" panose="020B0604020202020204" pitchFamily="34" charset="0"/>
              </a:rPr>
              <a:t>est possible d’utiliser plusieurs supports pédagogiques au cours de la même session de formation en fonction des besoins des formateurs et des </a:t>
            </a:r>
            <a:r>
              <a:rPr lang="fr-FR" sz="1400" dirty="0" smtClean="0">
                <a:latin typeface="Arial" panose="020B0604020202020204" pitchFamily="34" charset="0"/>
                <a:cs typeface="Arial" panose="020B0604020202020204" pitchFamily="34" charset="0"/>
              </a:rPr>
              <a:t>stagiaires et des réalités de chantier.</a:t>
            </a:r>
          </a:p>
          <a:p>
            <a:pPr fontAlgn="base"/>
            <a:endParaRPr lang="fr-FR" sz="1400" dirty="0">
              <a:latin typeface="Arial" panose="020B0604020202020204" pitchFamily="34" charset="0"/>
              <a:cs typeface="Arial" panose="020B0604020202020204" pitchFamily="34" charset="0"/>
            </a:endParaRPr>
          </a:p>
          <a:p>
            <a:pPr marL="285750" indent="-285750" fontAlgn="base">
              <a:buFont typeface="Courier New" panose="02070309020205020404" pitchFamily="49" charset="0"/>
              <a:buChar char="o"/>
            </a:pPr>
            <a:r>
              <a:rPr lang="fr-FR" sz="1400" b="1" dirty="0">
                <a:solidFill>
                  <a:schemeClr val="accent6"/>
                </a:solidFill>
                <a:latin typeface="Arial" panose="020B0604020202020204" pitchFamily="34" charset="0"/>
                <a:cs typeface="Arial" panose="020B0604020202020204" pitchFamily="34" charset="0"/>
              </a:rPr>
              <a:t>S</a:t>
            </a:r>
            <a:r>
              <a:rPr lang="fr-FR" sz="1400" b="1" dirty="0" smtClean="0">
                <a:solidFill>
                  <a:schemeClr val="accent6"/>
                </a:solidFill>
                <a:latin typeface="Arial" panose="020B0604020202020204" pitchFamily="34" charset="0"/>
                <a:cs typeface="Arial" panose="020B0604020202020204" pitchFamily="34" charset="0"/>
              </a:rPr>
              <a:t>upports </a:t>
            </a:r>
            <a:r>
              <a:rPr lang="fr-FR" sz="1400" b="1" dirty="0">
                <a:solidFill>
                  <a:schemeClr val="accent6"/>
                </a:solidFill>
                <a:latin typeface="Arial" panose="020B0604020202020204" pitchFamily="34" charset="0"/>
                <a:cs typeface="Arial" panose="020B0604020202020204" pitchFamily="34" charset="0"/>
              </a:rPr>
              <a:t>de présentation classiques (</a:t>
            </a:r>
            <a:r>
              <a:rPr lang="fr-FR" sz="1400" b="1" dirty="0" smtClean="0">
                <a:solidFill>
                  <a:schemeClr val="accent6"/>
                </a:solidFill>
                <a:latin typeface="Arial" panose="020B0604020202020204" pitchFamily="34" charset="0"/>
                <a:cs typeface="Arial" panose="020B0604020202020204" pitchFamily="34" charset="0"/>
              </a:rPr>
              <a:t>PowerPoint – </a:t>
            </a:r>
            <a:r>
              <a:rPr lang="fr-FR" sz="1400" b="1" dirty="0" err="1" smtClean="0">
                <a:solidFill>
                  <a:schemeClr val="accent6"/>
                </a:solidFill>
                <a:latin typeface="Arial" panose="020B0604020202020204" pitchFamily="34" charset="0"/>
                <a:cs typeface="Arial" panose="020B0604020202020204" pitchFamily="34" charset="0"/>
              </a:rPr>
              <a:t>Canvas</a:t>
            </a:r>
            <a:r>
              <a:rPr lang="fr-FR" sz="1400" b="1" dirty="0" smtClean="0">
                <a:solidFill>
                  <a:schemeClr val="accent6"/>
                </a:solidFill>
                <a:latin typeface="Arial" panose="020B0604020202020204" pitchFamily="34" charset="0"/>
                <a:cs typeface="Arial" panose="020B0604020202020204" pitchFamily="34" charset="0"/>
              </a:rPr>
              <a:t> - …)</a:t>
            </a:r>
          </a:p>
          <a:p>
            <a:pPr marL="742950" lvl="1" indent="-285750" fontAlgn="base">
              <a:buFont typeface="Courier New" panose="02070309020205020404" pitchFamily="49" charset="0"/>
              <a:buChar char="o"/>
            </a:pPr>
            <a:r>
              <a:rPr lang="fr-FR" sz="1400" dirty="0">
                <a:latin typeface="Arial" panose="020B0604020202020204" pitchFamily="34" charset="0"/>
                <a:cs typeface="Arial" panose="020B0604020202020204" pitchFamily="34" charset="0"/>
              </a:rPr>
              <a:t>S</a:t>
            </a:r>
            <a:r>
              <a:rPr lang="fr-FR" sz="1400" dirty="0" smtClean="0">
                <a:latin typeface="Arial" panose="020B0604020202020204" pitchFamily="34" charset="0"/>
                <a:cs typeface="Arial" panose="020B0604020202020204" pitchFamily="34" charset="0"/>
              </a:rPr>
              <a:t>tructurer </a:t>
            </a:r>
            <a:r>
              <a:rPr lang="fr-FR" sz="1400" dirty="0">
                <a:latin typeface="Arial" panose="020B0604020202020204" pitchFamily="34" charset="0"/>
                <a:cs typeface="Arial" panose="020B0604020202020204" pitchFamily="34" charset="0"/>
              </a:rPr>
              <a:t>un contenu de formation et de hiérarchiser les informations. </a:t>
            </a:r>
            <a:endParaRPr lang="fr-FR" sz="1400" dirty="0" smtClean="0">
              <a:latin typeface="Arial" panose="020B0604020202020204" pitchFamily="34" charset="0"/>
              <a:cs typeface="Arial" panose="020B0604020202020204" pitchFamily="34" charset="0"/>
            </a:endParaRPr>
          </a:p>
          <a:p>
            <a:pPr marL="742950" lvl="1" indent="-285750" fontAlgn="base">
              <a:buFont typeface="Courier New" panose="02070309020205020404" pitchFamily="49" charset="0"/>
              <a:buChar char="o"/>
            </a:pPr>
            <a:r>
              <a:rPr lang="fr-FR" sz="1400" dirty="0">
                <a:latin typeface="Arial" panose="020B0604020202020204" pitchFamily="34" charset="0"/>
                <a:cs typeface="Arial" panose="020B0604020202020204" pitchFamily="34" charset="0"/>
              </a:rPr>
              <a:t>U</a:t>
            </a:r>
            <a:r>
              <a:rPr lang="fr-FR" sz="1400" dirty="0" smtClean="0">
                <a:latin typeface="Arial" panose="020B0604020202020204" pitchFamily="34" charset="0"/>
                <a:cs typeface="Arial" panose="020B0604020202020204" pitchFamily="34" charset="0"/>
              </a:rPr>
              <a:t>tilisation «</a:t>
            </a:r>
            <a:r>
              <a:rPr lang="fr-FR" sz="1400" dirty="0">
                <a:latin typeface="Arial" panose="020B0604020202020204" pitchFamily="34" charset="0"/>
                <a:cs typeface="Arial" panose="020B0604020202020204" pitchFamily="34" charset="0"/>
              </a:rPr>
              <a:t> linéaire », c’est-à-dire que la navigation s’effectuera toujours dans le même sens </a:t>
            </a:r>
            <a:r>
              <a:rPr lang="fr-FR" sz="1400" dirty="0" smtClean="0">
                <a:latin typeface="Arial" panose="020B0604020202020204" pitchFamily="34" charset="0"/>
                <a:cs typeface="Arial" panose="020B0604020202020204" pitchFamily="34" charset="0"/>
              </a:rPr>
              <a:t>(cliquer </a:t>
            </a:r>
            <a:r>
              <a:rPr lang="fr-FR" sz="1400" dirty="0">
                <a:latin typeface="Arial" panose="020B0604020202020204" pitchFamily="34" charset="0"/>
                <a:cs typeface="Arial" panose="020B0604020202020204" pitchFamily="34" charset="0"/>
              </a:rPr>
              <a:t>sur suivant pour passer d’une diapositive à une </a:t>
            </a:r>
            <a:r>
              <a:rPr lang="fr-FR" sz="1400" dirty="0" smtClean="0">
                <a:latin typeface="Arial" panose="020B0604020202020204" pitchFamily="34" charset="0"/>
                <a:cs typeface="Arial" panose="020B0604020202020204" pitchFamily="34" charset="0"/>
              </a:rPr>
              <a:t>autre</a:t>
            </a:r>
            <a:r>
              <a:rPr lang="fr-FR" sz="1400" dirty="0">
                <a:latin typeface="Arial" panose="020B0604020202020204" pitchFamily="34" charset="0"/>
                <a:cs typeface="Arial" panose="020B0604020202020204" pitchFamily="34" charset="0"/>
              </a:rPr>
              <a:t>)</a:t>
            </a:r>
            <a:endParaRPr lang="fr-FR" sz="1400" dirty="0" smtClean="0">
              <a:latin typeface="Arial" panose="020B0604020202020204" pitchFamily="34" charset="0"/>
              <a:cs typeface="Arial" panose="020B0604020202020204" pitchFamily="34" charset="0"/>
            </a:endParaRPr>
          </a:p>
          <a:p>
            <a:pPr marL="742950" lvl="1" indent="-285750" fontAlgn="base">
              <a:buFont typeface="Courier New" panose="02070309020205020404" pitchFamily="49" charset="0"/>
              <a:buChar char="o"/>
            </a:pPr>
            <a:endParaRPr lang="fr-FR" sz="1400" dirty="0">
              <a:latin typeface="Arial" panose="020B0604020202020204" pitchFamily="34" charset="0"/>
              <a:cs typeface="Arial" panose="020B0604020202020204" pitchFamily="34" charset="0"/>
            </a:endParaRPr>
          </a:p>
          <a:p>
            <a:pPr marL="285750" indent="-285750" fontAlgn="base">
              <a:buFont typeface="Courier New" panose="02070309020205020404" pitchFamily="49" charset="0"/>
              <a:buChar char="o"/>
            </a:pPr>
            <a:r>
              <a:rPr lang="fr-FR" sz="1400" b="1" dirty="0">
                <a:solidFill>
                  <a:schemeClr val="accent6"/>
                </a:solidFill>
                <a:latin typeface="Arial" panose="020B0604020202020204" pitchFamily="34" charset="0"/>
                <a:cs typeface="Arial" panose="020B0604020202020204" pitchFamily="34" charset="0"/>
              </a:rPr>
              <a:t>V</a:t>
            </a:r>
            <a:r>
              <a:rPr lang="fr-FR" sz="1400" b="1" dirty="0" smtClean="0">
                <a:solidFill>
                  <a:schemeClr val="accent6"/>
                </a:solidFill>
                <a:latin typeface="Arial" panose="020B0604020202020204" pitchFamily="34" charset="0"/>
                <a:cs typeface="Arial" panose="020B0604020202020204" pitchFamily="34" charset="0"/>
              </a:rPr>
              <a:t>idéos</a:t>
            </a:r>
            <a:r>
              <a:rPr lang="fr-FR" sz="1400" dirty="0">
                <a:latin typeface="Arial" panose="020B0604020202020204" pitchFamily="34" charset="0"/>
                <a:cs typeface="Arial" panose="020B0604020202020204" pitchFamily="34" charset="0"/>
              </a:rPr>
              <a:t> </a:t>
            </a:r>
            <a:endParaRPr lang="fr-FR" sz="1400" dirty="0" smtClean="0">
              <a:latin typeface="Arial" panose="020B0604020202020204" pitchFamily="34" charset="0"/>
              <a:cs typeface="Arial" panose="020B0604020202020204" pitchFamily="34" charset="0"/>
            </a:endParaRPr>
          </a:p>
          <a:p>
            <a:pPr marL="742950" lvl="1" indent="-285750" fontAlgn="base">
              <a:buFont typeface="Courier New" panose="02070309020205020404" pitchFamily="49" charset="0"/>
              <a:buChar char="o"/>
            </a:pPr>
            <a:r>
              <a:rPr lang="fr-FR" sz="1400" dirty="0">
                <a:latin typeface="Arial" panose="020B0604020202020204" pitchFamily="34" charset="0"/>
                <a:cs typeface="Arial" panose="020B0604020202020204" pitchFamily="34" charset="0"/>
              </a:rPr>
              <a:t>P</a:t>
            </a:r>
            <a:r>
              <a:rPr lang="fr-FR" sz="1400" dirty="0" smtClean="0">
                <a:latin typeface="Arial" panose="020B0604020202020204" pitchFamily="34" charset="0"/>
                <a:cs typeface="Arial" panose="020B0604020202020204" pitchFamily="34" charset="0"/>
              </a:rPr>
              <a:t>rojeter </a:t>
            </a:r>
            <a:r>
              <a:rPr lang="fr-FR" sz="1400" dirty="0">
                <a:latin typeface="Arial" panose="020B0604020202020204" pitchFamily="34" charset="0"/>
                <a:cs typeface="Arial" panose="020B0604020202020204" pitchFamily="34" charset="0"/>
              </a:rPr>
              <a:t>un élément précis d’une session de </a:t>
            </a:r>
            <a:r>
              <a:rPr lang="fr-FR" sz="1400" dirty="0" smtClean="0">
                <a:latin typeface="Arial" panose="020B0604020202020204" pitchFamily="34" charset="0"/>
                <a:cs typeface="Arial" panose="020B0604020202020204" pitchFamily="34" charset="0"/>
              </a:rPr>
              <a:t>formation</a:t>
            </a:r>
          </a:p>
          <a:p>
            <a:pPr marL="742950" lvl="1" indent="-285750" fontAlgn="base">
              <a:buFont typeface="Courier New" panose="02070309020205020404" pitchFamily="49" charset="0"/>
              <a:buChar char="o"/>
            </a:pPr>
            <a:r>
              <a:rPr lang="fr-FR" sz="1400" dirty="0">
                <a:latin typeface="Arial" panose="020B0604020202020204" pitchFamily="34" charset="0"/>
                <a:cs typeface="Arial" panose="020B0604020202020204" pitchFamily="34" charset="0"/>
              </a:rPr>
              <a:t>P</a:t>
            </a:r>
            <a:r>
              <a:rPr lang="fr-FR" sz="1400" dirty="0" smtClean="0">
                <a:latin typeface="Arial" panose="020B0604020202020204" pitchFamily="34" charset="0"/>
                <a:cs typeface="Arial" panose="020B0604020202020204" pitchFamily="34" charset="0"/>
              </a:rPr>
              <a:t>ermettre </a:t>
            </a:r>
            <a:r>
              <a:rPr lang="fr-FR" sz="1400" dirty="0">
                <a:latin typeface="Arial" panose="020B0604020202020204" pitchFamily="34" charset="0"/>
                <a:cs typeface="Arial" panose="020B0604020202020204" pitchFamily="34" charset="0"/>
              </a:rPr>
              <a:t>aux apprenants de le découvrir en son et en </a:t>
            </a:r>
            <a:r>
              <a:rPr lang="fr-FR" sz="1400" dirty="0" smtClean="0">
                <a:latin typeface="Arial" panose="020B0604020202020204" pitchFamily="34" charset="0"/>
                <a:cs typeface="Arial" panose="020B0604020202020204" pitchFamily="34" charset="0"/>
              </a:rPr>
              <a:t>images</a:t>
            </a:r>
          </a:p>
          <a:p>
            <a:pPr marL="742950" lvl="1" indent="-285750" fontAlgn="base">
              <a:buFont typeface="Courier New" panose="02070309020205020404" pitchFamily="49" charset="0"/>
              <a:buChar char="o"/>
            </a:pPr>
            <a:r>
              <a:rPr lang="fr-FR" sz="1400" dirty="0" smtClean="0">
                <a:latin typeface="Arial" panose="020B0604020202020204" pitchFamily="34" charset="0"/>
                <a:cs typeface="Arial" panose="020B0604020202020204" pitchFamily="34" charset="0"/>
              </a:rPr>
              <a:t>Avoir une </a:t>
            </a:r>
            <a:r>
              <a:rPr lang="fr-FR" sz="1400" dirty="0">
                <a:latin typeface="Arial" panose="020B0604020202020204" pitchFamily="34" charset="0"/>
                <a:cs typeface="Arial" panose="020B0604020202020204" pitchFamily="34" charset="0"/>
              </a:rPr>
              <a:t>vision globale d’un sujet </a:t>
            </a:r>
            <a:r>
              <a:rPr lang="fr-FR" sz="1400" dirty="0" smtClean="0">
                <a:latin typeface="Arial" panose="020B0604020202020204" pitchFamily="34" charset="0"/>
                <a:cs typeface="Arial" panose="020B0604020202020204" pitchFamily="34" charset="0"/>
              </a:rPr>
              <a:t>donné en un temps assez court</a:t>
            </a:r>
          </a:p>
          <a:p>
            <a:pPr marL="285750" indent="-285750" fontAlgn="base">
              <a:buFont typeface="Courier New" panose="02070309020205020404" pitchFamily="49" charset="0"/>
              <a:buChar char="o"/>
            </a:pPr>
            <a:endParaRPr lang="fr-FR" sz="1400" dirty="0">
              <a:latin typeface="Arial" panose="020B0604020202020204" pitchFamily="34" charset="0"/>
              <a:cs typeface="Arial" panose="020B0604020202020204" pitchFamily="34" charset="0"/>
            </a:endParaRPr>
          </a:p>
          <a:p>
            <a:pPr marL="285750" indent="-285750" fontAlgn="base">
              <a:buFont typeface="Courier New" panose="02070309020205020404" pitchFamily="49" charset="0"/>
              <a:buChar char="o"/>
            </a:pPr>
            <a:r>
              <a:rPr lang="fr-FR" sz="1400" b="1" dirty="0">
                <a:solidFill>
                  <a:schemeClr val="accent6"/>
                </a:solidFill>
                <a:latin typeface="Arial" panose="020B0604020202020204" pitchFamily="34" charset="0"/>
                <a:cs typeface="Arial" panose="020B0604020202020204" pitchFamily="34" charset="0"/>
              </a:rPr>
              <a:t>S</a:t>
            </a:r>
            <a:r>
              <a:rPr lang="fr-FR" sz="1400" b="1" dirty="0" smtClean="0">
                <a:solidFill>
                  <a:schemeClr val="accent6"/>
                </a:solidFill>
                <a:latin typeface="Arial" panose="020B0604020202020204" pitchFamily="34" charset="0"/>
                <a:cs typeface="Arial" panose="020B0604020202020204" pitchFamily="34" charset="0"/>
              </a:rPr>
              <a:t>upports réels</a:t>
            </a:r>
          </a:p>
          <a:p>
            <a:pPr marL="742950" lvl="1" indent="-285750" fontAlgn="base">
              <a:buFont typeface="Courier New" panose="02070309020205020404" pitchFamily="49" charset="0"/>
              <a:buChar char="o"/>
            </a:pPr>
            <a:r>
              <a:rPr lang="fr-FR" sz="1400" dirty="0" smtClean="0">
                <a:latin typeface="Arial" panose="020B0604020202020204" pitchFamily="34" charset="0"/>
                <a:cs typeface="Arial" panose="020B0604020202020204" pitchFamily="34" charset="0"/>
              </a:rPr>
              <a:t>Chantier</a:t>
            </a:r>
          </a:p>
          <a:p>
            <a:pPr marL="742950" lvl="1" indent="-285750" fontAlgn="base">
              <a:buFont typeface="Courier New" panose="02070309020205020404" pitchFamily="49" charset="0"/>
              <a:buChar char="o"/>
            </a:pPr>
            <a:r>
              <a:rPr lang="fr-FR" sz="1400" dirty="0">
                <a:latin typeface="Arial" panose="020B0604020202020204" pitchFamily="34" charset="0"/>
                <a:cs typeface="Arial" panose="020B0604020202020204" pitchFamily="34" charset="0"/>
              </a:rPr>
              <a:t>O</a:t>
            </a:r>
            <a:r>
              <a:rPr lang="fr-FR" sz="1400" dirty="0" smtClean="0">
                <a:latin typeface="Arial" panose="020B0604020202020204" pitchFamily="34" charset="0"/>
                <a:cs typeface="Arial" panose="020B0604020202020204" pitchFamily="34" charset="0"/>
              </a:rPr>
              <a:t>bjet</a:t>
            </a:r>
          </a:p>
          <a:p>
            <a:pPr marL="742950" lvl="1" indent="-285750" fontAlgn="base">
              <a:buFont typeface="Courier New" panose="02070309020205020404" pitchFamily="49" charset="0"/>
              <a:buChar char="o"/>
            </a:pPr>
            <a:r>
              <a:rPr lang="fr-FR" sz="1400" dirty="0">
                <a:latin typeface="Arial" panose="020B0604020202020204" pitchFamily="34" charset="0"/>
                <a:cs typeface="Arial" panose="020B0604020202020204" pitchFamily="34" charset="0"/>
              </a:rPr>
              <a:t>M</a:t>
            </a:r>
            <a:r>
              <a:rPr lang="fr-FR" sz="1400" dirty="0" smtClean="0">
                <a:latin typeface="Arial" panose="020B0604020202020204" pitchFamily="34" charset="0"/>
                <a:cs typeface="Arial" panose="020B0604020202020204" pitchFamily="34" charset="0"/>
              </a:rPr>
              <a:t>aquettes</a:t>
            </a:r>
          </a:p>
          <a:p>
            <a:pPr lvl="1" fontAlgn="base"/>
            <a:endParaRPr lang="fr-FR" sz="1400" dirty="0">
              <a:latin typeface="Arial" panose="020B0604020202020204" pitchFamily="34" charset="0"/>
              <a:cs typeface="Arial" panose="020B0604020202020204" pitchFamily="34" charset="0"/>
            </a:endParaRPr>
          </a:p>
          <a:p>
            <a:pPr marL="285750" indent="-285750" fontAlgn="base">
              <a:buFont typeface="Courier New" panose="02070309020205020404" pitchFamily="49" charset="0"/>
              <a:buChar char="o"/>
            </a:pPr>
            <a:r>
              <a:rPr lang="fr-FR" sz="1400" b="1" dirty="0">
                <a:solidFill>
                  <a:schemeClr val="accent6"/>
                </a:solidFill>
                <a:latin typeface="Arial" panose="020B0604020202020204" pitchFamily="34" charset="0"/>
                <a:cs typeface="Arial" panose="020B0604020202020204" pitchFamily="34" charset="0"/>
              </a:rPr>
              <a:t>O</a:t>
            </a:r>
            <a:r>
              <a:rPr lang="fr-FR" sz="1400" b="1" dirty="0" smtClean="0">
                <a:solidFill>
                  <a:schemeClr val="accent6"/>
                </a:solidFill>
                <a:latin typeface="Arial" panose="020B0604020202020204" pitchFamily="34" charset="0"/>
                <a:cs typeface="Arial" panose="020B0604020202020204" pitchFamily="34" charset="0"/>
              </a:rPr>
              <a:t>utils </a:t>
            </a:r>
            <a:r>
              <a:rPr lang="fr-FR" sz="1400" b="1" dirty="0">
                <a:solidFill>
                  <a:schemeClr val="accent6"/>
                </a:solidFill>
                <a:latin typeface="Arial" panose="020B0604020202020204" pitchFamily="34" charset="0"/>
                <a:cs typeface="Arial" panose="020B0604020202020204" pitchFamily="34" charset="0"/>
              </a:rPr>
              <a:t>e-learning </a:t>
            </a:r>
            <a:endParaRPr lang="fr-FR" sz="1400" b="1" dirty="0" smtClean="0">
              <a:solidFill>
                <a:schemeClr val="accent6"/>
              </a:solidFill>
              <a:latin typeface="Arial" panose="020B0604020202020204" pitchFamily="34" charset="0"/>
              <a:cs typeface="Arial" panose="020B0604020202020204" pitchFamily="34" charset="0"/>
            </a:endParaRPr>
          </a:p>
          <a:p>
            <a:pPr marL="742950" lvl="1" indent="-285750" fontAlgn="base">
              <a:buFont typeface="Courier New" panose="02070309020205020404" pitchFamily="49" charset="0"/>
              <a:buChar char="o"/>
            </a:pPr>
            <a:r>
              <a:rPr lang="fr-FR" sz="1400" dirty="0">
                <a:latin typeface="Arial" panose="020B0604020202020204" pitchFamily="34" charset="0"/>
                <a:cs typeface="Arial" panose="020B0604020202020204" pitchFamily="34" charset="0"/>
              </a:rPr>
              <a:t>A</a:t>
            </a:r>
            <a:r>
              <a:rPr lang="fr-FR" sz="1400" dirty="0" smtClean="0">
                <a:latin typeface="Arial" panose="020B0604020202020204" pitchFamily="34" charset="0"/>
                <a:cs typeface="Arial" panose="020B0604020202020204" pitchFamily="34" charset="0"/>
              </a:rPr>
              <a:t>pplications accessibles </a:t>
            </a:r>
            <a:r>
              <a:rPr lang="fr-FR" sz="1400" dirty="0">
                <a:latin typeface="Arial" panose="020B0604020202020204" pitchFamily="34" charset="0"/>
                <a:cs typeface="Arial" panose="020B0604020202020204" pitchFamily="34" charset="0"/>
              </a:rPr>
              <a:t>sur le web </a:t>
            </a:r>
            <a:endParaRPr lang="fr-FR" sz="1400" dirty="0" smtClean="0">
              <a:latin typeface="Arial" panose="020B0604020202020204" pitchFamily="34" charset="0"/>
              <a:cs typeface="Arial" panose="020B0604020202020204" pitchFamily="34" charset="0"/>
            </a:endParaRPr>
          </a:p>
          <a:p>
            <a:pPr marL="742950" lvl="1" indent="-285750" fontAlgn="base">
              <a:buFont typeface="Courier New" panose="02070309020205020404" pitchFamily="49" charset="0"/>
              <a:buChar char="o"/>
            </a:pPr>
            <a:r>
              <a:rPr lang="fr-FR" sz="1400" dirty="0">
                <a:latin typeface="Arial" panose="020B0604020202020204" pitchFamily="34" charset="0"/>
                <a:cs typeface="Arial" panose="020B0604020202020204" pitchFamily="34" charset="0"/>
              </a:rPr>
              <a:t>A</a:t>
            </a:r>
            <a:r>
              <a:rPr lang="fr-FR" sz="1400" dirty="0" smtClean="0">
                <a:latin typeface="Arial" panose="020B0604020202020204" pitchFamily="34" charset="0"/>
                <a:cs typeface="Arial" panose="020B0604020202020204" pitchFamily="34" charset="0"/>
              </a:rPr>
              <a:t>pplications </a:t>
            </a:r>
            <a:r>
              <a:rPr lang="fr-FR" sz="1400" dirty="0">
                <a:latin typeface="Arial" panose="020B0604020202020204" pitchFamily="34" charset="0"/>
                <a:cs typeface="Arial" panose="020B0604020202020204" pitchFamily="34" charset="0"/>
              </a:rPr>
              <a:t>de bureau installées en local sur un </a:t>
            </a:r>
            <a:r>
              <a:rPr lang="fr-FR" sz="1400" dirty="0" smtClean="0">
                <a:latin typeface="Arial" panose="020B0604020202020204" pitchFamily="34" charset="0"/>
                <a:cs typeface="Arial" panose="020B0604020202020204" pitchFamily="34" charset="0"/>
              </a:rPr>
              <a:t>ordinateur</a:t>
            </a:r>
          </a:p>
          <a:p>
            <a:pPr marL="742950" lvl="1" indent="-285750" fontAlgn="base">
              <a:buFont typeface="Courier New" panose="02070309020205020404" pitchFamily="49" charset="0"/>
              <a:buChar char="o"/>
            </a:pPr>
            <a:r>
              <a:rPr lang="fr-FR" sz="1400" dirty="0">
                <a:latin typeface="Arial" panose="020B0604020202020204" pitchFamily="34" charset="0"/>
                <a:cs typeface="Arial" panose="020B0604020202020204" pitchFamily="34" charset="0"/>
              </a:rPr>
              <a:t>D</a:t>
            </a:r>
            <a:r>
              <a:rPr lang="fr-FR" sz="1400" dirty="0" smtClean="0">
                <a:latin typeface="Arial" panose="020B0604020202020204" pitchFamily="34" charset="0"/>
                <a:cs typeface="Arial" panose="020B0604020202020204" pitchFamily="34" charset="0"/>
              </a:rPr>
              <a:t>es </a:t>
            </a:r>
            <a:r>
              <a:rPr lang="fr-FR" sz="1400" dirty="0">
                <a:latin typeface="Arial" panose="020B0604020202020204" pitchFamily="34" charset="0"/>
                <a:cs typeface="Arial" panose="020B0604020202020204" pitchFamily="34" charset="0"/>
              </a:rPr>
              <a:t>modules non linéaires qui, contrairement aux présentations basiques, vont permettre de créer un véritable scénario pour </a:t>
            </a:r>
            <a:r>
              <a:rPr lang="fr-FR" sz="1400" dirty="0" smtClean="0">
                <a:latin typeface="Arial" panose="020B0604020202020204" pitchFamily="34" charset="0"/>
                <a:cs typeface="Arial" panose="020B0604020202020204" pitchFamily="34" charset="0"/>
              </a:rPr>
              <a:t>le stagiaire</a:t>
            </a:r>
          </a:p>
          <a:p>
            <a:pPr marL="742950" lvl="1" indent="-285750" fontAlgn="base">
              <a:buFont typeface="Courier New" panose="02070309020205020404" pitchFamily="49" charset="0"/>
              <a:buChar char="o"/>
            </a:pPr>
            <a:endParaRPr lang="fr-FR" sz="1400" dirty="0">
              <a:latin typeface="Arial" panose="020B0604020202020204" pitchFamily="34" charset="0"/>
              <a:cs typeface="Arial" panose="020B0604020202020204" pitchFamily="34" charset="0"/>
            </a:endParaRPr>
          </a:p>
          <a:p>
            <a:pPr marL="285750" indent="-285750" fontAlgn="base">
              <a:buFont typeface="Courier New" panose="02070309020205020404" pitchFamily="49" charset="0"/>
              <a:buChar char="o"/>
            </a:pPr>
            <a:r>
              <a:rPr lang="fr-FR" sz="1400" b="1" dirty="0">
                <a:solidFill>
                  <a:schemeClr val="accent6"/>
                </a:solidFill>
                <a:latin typeface="Arial" panose="020B0604020202020204" pitchFamily="34" charset="0"/>
                <a:cs typeface="Arial" panose="020B0604020202020204" pitchFamily="34" charset="0"/>
              </a:rPr>
              <a:t>J</a:t>
            </a:r>
            <a:r>
              <a:rPr lang="fr-FR" sz="1400" b="1" dirty="0" smtClean="0">
                <a:solidFill>
                  <a:schemeClr val="accent6"/>
                </a:solidFill>
                <a:latin typeface="Arial" panose="020B0604020202020204" pitchFamily="34" charset="0"/>
                <a:cs typeface="Arial" panose="020B0604020202020204" pitchFamily="34" charset="0"/>
              </a:rPr>
              <a:t>eux </a:t>
            </a:r>
            <a:r>
              <a:rPr lang="fr-FR" sz="1400" b="1" dirty="0">
                <a:solidFill>
                  <a:schemeClr val="accent6"/>
                </a:solidFill>
                <a:latin typeface="Arial" panose="020B0604020202020204" pitchFamily="34" charset="0"/>
                <a:cs typeface="Arial" panose="020B0604020202020204" pitchFamily="34" charset="0"/>
              </a:rPr>
              <a:t>de </a:t>
            </a:r>
            <a:r>
              <a:rPr lang="fr-FR" sz="1400" b="1" dirty="0" smtClean="0">
                <a:solidFill>
                  <a:schemeClr val="accent6"/>
                </a:solidFill>
                <a:latin typeface="Arial" panose="020B0604020202020204" pitchFamily="34" charset="0"/>
                <a:cs typeface="Arial" panose="020B0604020202020204" pitchFamily="34" charset="0"/>
              </a:rPr>
              <a:t>formation</a:t>
            </a:r>
          </a:p>
          <a:p>
            <a:pPr marL="742950" lvl="1" indent="-285750" fontAlgn="base">
              <a:buFont typeface="Courier New" panose="02070309020205020404" pitchFamily="49" charset="0"/>
              <a:buChar char="o"/>
            </a:pPr>
            <a:r>
              <a:rPr lang="fr-FR" sz="1400" dirty="0">
                <a:latin typeface="Arial" panose="020B0604020202020204" pitchFamily="34" charset="0"/>
                <a:cs typeface="Arial" panose="020B0604020202020204" pitchFamily="34" charset="0"/>
              </a:rPr>
              <a:t>P</a:t>
            </a:r>
            <a:r>
              <a:rPr lang="fr-FR" sz="1400" dirty="0" smtClean="0">
                <a:latin typeface="Arial" panose="020B0604020202020204" pitchFamily="34" charset="0"/>
                <a:cs typeface="Arial" panose="020B0604020202020204" pitchFamily="34" charset="0"/>
              </a:rPr>
              <a:t>ermettent </a:t>
            </a:r>
            <a:r>
              <a:rPr lang="fr-FR" sz="1400" dirty="0">
                <a:latin typeface="Arial" panose="020B0604020202020204" pitchFamily="34" charset="0"/>
                <a:cs typeface="Arial" panose="020B0604020202020204" pitchFamily="34" charset="0"/>
              </a:rPr>
              <a:t>d’accroître la motivation et l’engagement des apprenants en suscitant des émotions positives. </a:t>
            </a:r>
            <a:endParaRPr lang="fr-FR" sz="1400" dirty="0" smtClean="0">
              <a:latin typeface="Arial" panose="020B0604020202020204" pitchFamily="34" charset="0"/>
              <a:cs typeface="Arial" panose="020B0604020202020204" pitchFamily="34" charset="0"/>
            </a:endParaRPr>
          </a:p>
          <a:p>
            <a:pPr marL="742950" lvl="1" indent="-285750" fontAlgn="base">
              <a:buFont typeface="Courier New" panose="02070309020205020404" pitchFamily="49" charset="0"/>
              <a:buChar char="o"/>
            </a:pPr>
            <a:r>
              <a:rPr lang="fr-FR" sz="1400" dirty="0" smtClean="0">
                <a:latin typeface="Arial" panose="020B0604020202020204" pitchFamily="34" charset="0"/>
                <a:cs typeface="Arial" panose="020B0604020202020204" pitchFamily="34" charset="0"/>
              </a:rPr>
              <a:t>Exemples de jeux : jeux </a:t>
            </a:r>
            <a:r>
              <a:rPr lang="fr-FR" sz="1400" dirty="0">
                <a:latin typeface="Arial" panose="020B0604020202020204" pitchFamily="34" charset="0"/>
                <a:cs typeface="Arial" panose="020B0604020202020204" pitchFamily="34" charset="0"/>
              </a:rPr>
              <a:t>de rôles, </a:t>
            </a:r>
            <a:r>
              <a:rPr lang="fr-FR" sz="1400" dirty="0" smtClean="0">
                <a:latin typeface="Arial" panose="020B0604020202020204" pitchFamily="34" charset="0"/>
                <a:cs typeface="Arial" panose="020B0604020202020204" pitchFamily="34" charset="0"/>
              </a:rPr>
              <a:t>mises </a:t>
            </a:r>
            <a:r>
              <a:rPr lang="fr-FR" sz="1400" dirty="0">
                <a:latin typeface="Arial" panose="020B0604020202020204" pitchFamily="34" charset="0"/>
                <a:cs typeface="Arial" panose="020B0604020202020204" pitchFamily="34" charset="0"/>
              </a:rPr>
              <a:t>en </a:t>
            </a:r>
            <a:r>
              <a:rPr lang="fr-FR" sz="1400" dirty="0" smtClean="0">
                <a:latin typeface="Arial" panose="020B0604020202020204" pitchFamily="34" charset="0"/>
                <a:cs typeface="Arial" panose="020B0604020202020204" pitchFamily="34" charset="0"/>
              </a:rPr>
              <a:t>situation, memory, …</a:t>
            </a:r>
            <a:endParaRPr lang="fr-F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6035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1377629" y="612981"/>
            <a:ext cx="8770289" cy="830997"/>
          </a:xfrm>
          <a:prstGeom prst="rect">
            <a:avLst/>
          </a:prstGeom>
          <a:noFill/>
        </p:spPr>
        <p:txBody>
          <a:bodyPr wrap="square" rtlCol="0">
            <a:spAutoFit/>
          </a:bodyPr>
          <a:lstStyle/>
          <a:p>
            <a:pPr algn="ctr"/>
            <a:r>
              <a:rPr lang="fr-BE" sz="4800" u="sng" dirty="0" smtClean="0">
                <a:solidFill>
                  <a:schemeClr val="accent5"/>
                </a:solidFill>
              </a:rPr>
              <a:t>Quelques ressources</a:t>
            </a:r>
            <a:endParaRPr lang="fr-BE" sz="4800" u="sng" dirty="0">
              <a:solidFill>
                <a:schemeClr val="accent5"/>
              </a:solidFill>
            </a:endParaRPr>
          </a:p>
        </p:txBody>
      </p:sp>
      <p:sp>
        <p:nvSpPr>
          <p:cNvPr id="2" name="Espace réservé du contenu 1"/>
          <p:cNvSpPr>
            <a:spLocks noGrp="1"/>
          </p:cNvSpPr>
          <p:nvPr>
            <p:ph idx="1"/>
          </p:nvPr>
        </p:nvSpPr>
        <p:spPr/>
        <p:txBody>
          <a:bodyPr>
            <a:normAutofit/>
          </a:bodyPr>
          <a:lstStyle/>
          <a:p>
            <a:r>
              <a:rPr lang="fr-BE" dirty="0" smtClean="0"/>
              <a:t>ALEAP a compilé une liste de brise-glace et une liste de jeux qui sera envoyée</a:t>
            </a:r>
          </a:p>
          <a:p>
            <a:r>
              <a:rPr lang="fr-BE" u="sng" dirty="0" smtClean="0">
                <a:hlinkClick r:id="rId3"/>
              </a:rPr>
              <a:t>Liste </a:t>
            </a:r>
            <a:r>
              <a:rPr lang="fr-BE" u="sng" dirty="0">
                <a:hlinkClick r:id="rId3"/>
              </a:rPr>
              <a:t>des jeux - Apprendre par le jeu - Réseau </a:t>
            </a:r>
            <a:r>
              <a:rPr lang="fr-BE" u="sng" dirty="0" err="1">
                <a:hlinkClick r:id="rId3"/>
              </a:rPr>
              <a:t>Canopé</a:t>
            </a:r>
            <a:r>
              <a:rPr lang="fr-BE" u="sng" dirty="0">
                <a:hlinkClick r:id="rId3"/>
              </a:rPr>
              <a:t> (reseau-canope.fr)</a:t>
            </a:r>
            <a:endParaRPr lang="fr-BE" dirty="0"/>
          </a:p>
          <a:p>
            <a:pPr lvl="0"/>
            <a:r>
              <a:rPr lang="fr-BE" u="sng" dirty="0">
                <a:hlinkClick r:id="rId4"/>
              </a:rPr>
              <a:t>Découvrir des jeux - Les jeux coopératifs - Réseau </a:t>
            </a:r>
            <a:r>
              <a:rPr lang="fr-BE" u="sng" dirty="0" err="1">
                <a:hlinkClick r:id="rId4"/>
              </a:rPr>
              <a:t>Canopé</a:t>
            </a:r>
            <a:r>
              <a:rPr lang="fr-BE" u="sng" dirty="0">
                <a:hlinkClick r:id="rId4"/>
              </a:rPr>
              <a:t> (reseau-canope.fr</a:t>
            </a:r>
            <a:r>
              <a:rPr lang="fr-BE" u="sng" dirty="0" smtClean="0">
                <a:hlinkClick r:id="rId4"/>
              </a:rPr>
              <a:t>)</a:t>
            </a:r>
            <a:endParaRPr lang="fr-BE" dirty="0"/>
          </a:p>
          <a:p>
            <a:r>
              <a:rPr lang="fr-BE" u="sng" dirty="0">
                <a:hlinkClick r:id="rId5"/>
              </a:rPr>
              <a:t>Jeux pédagogiques pour animer des formations : Guide pratique | Proactive </a:t>
            </a:r>
            <a:r>
              <a:rPr lang="fr-BE" u="sng" dirty="0" err="1">
                <a:hlinkClick r:id="rId5"/>
              </a:rPr>
              <a:t>Academy</a:t>
            </a:r>
            <a:endParaRPr lang="fr-BE" dirty="0"/>
          </a:p>
          <a:p>
            <a:r>
              <a:rPr lang="fr-BE" u="sng" dirty="0">
                <a:hlinkClick r:id="rId6"/>
              </a:rPr>
              <a:t>La-pédagogie-du-jeu-V1.1.pdf (portaileduc.net)</a:t>
            </a:r>
            <a:endParaRPr lang="fr-BE" dirty="0"/>
          </a:p>
          <a:p>
            <a:endParaRPr lang="fr-BE" dirty="0"/>
          </a:p>
          <a:p>
            <a:pPr marL="0" indent="0">
              <a:buNone/>
            </a:pPr>
            <a:endParaRPr lang="fr-BE" dirty="0"/>
          </a:p>
        </p:txBody>
      </p:sp>
    </p:spTree>
    <p:extLst>
      <p:ext uri="{BB962C8B-B14F-4D97-AF65-F5344CB8AC3E}">
        <p14:creationId xmlns:p14="http://schemas.microsoft.com/office/powerpoint/2010/main" val="20042706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43840" y="247221"/>
            <a:ext cx="11704319" cy="830997"/>
          </a:xfrm>
          <a:prstGeom prst="rect">
            <a:avLst/>
          </a:prstGeom>
          <a:noFill/>
        </p:spPr>
        <p:txBody>
          <a:bodyPr wrap="square" rtlCol="0">
            <a:spAutoFit/>
          </a:bodyPr>
          <a:lstStyle/>
          <a:p>
            <a:pPr algn="ctr"/>
            <a:r>
              <a:rPr lang="fr-BE" sz="4800" u="sng" dirty="0" smtClean="0">
                <a:solidFill>
                  <a:schemeClr val="accent5"/>
                </a:solidFill>
              </a:rPr>
              <a:t>Quelques ressources – Où trouver des jeux</a:t>
            </a:r>
            <a:endParaRPr lang="fr-BE" sz="4800" u="sng" dirty="0">
              <a:solidFill>
                <a:schemeClr val="accent5"/>
              </a:solidFill>
            </a:endParaRPr>
          </a:p>
        </p:txBody>
      </p:sp>
      <p:sp>
        <p:nvSpPr>
          <p:cNvPr id="2" name="Espace réservé du contenu 1"/>
          <p:cNvSpPr>
            <a:spLocks noGrp="1"/>
          </p:cNvSpPr>
          <p:nvPr>
            <p:ph idx="1"/>
          </p:nvPr>
        </p:nvSpPr>
        <p:spPr>
          <a:xfrm>
            <a:off x="838200" y="1078218"/>
            <a:ext cx="10515600" cy="5676912"/>
          </a:xfrm>
        </p:spPr>
        <p:txBody>
          <a:bodyPr>
            <a:normAutofit fontScale="25000" lnSpcReduction="20000"/>
          </a:bodyPr>
          <a:lstStyle/>
          <a:p>
            <a:r>
              <a:rPr lang="fr-BE" sz="9200" dirty="0" smtClean="0"/>
              <a:t>L’</a:t>
            </a:r>
            <a:r>
              <a:rPr lang="fr-BE" sz="9200" dirty="0" err="1" smtClean="0"/>
              <a:t>outilthèque</a:t>
            </a:r>
            <a:r>
              <a:rPr lang="fr-BE" sz="9200" dirty="0" smtClean="0"/>
              <a:t> de l’</a:t>
            </a:r>
            <a:r>
              <a:rPr lang="fr-BE" sz="9200" dirty="0" err="1" smtClean="0"/>
              <a:t>Interfédé</a:t>
            </a:r>
            <a:r>
              <a:rPr lang="fr-BE" sz="9200" dirty="0" smtClean="0"/>
              <a:t> : </a:t>
            </a:r>
            <a:r>
              <a:rPr lang="fr-BE" sz="9200" dirty="0">
                <a:hlinkClick r:id="rId3"/>
              </a:rPr>
              <a:t>En prêt - </a:t>
            </a:r>
            <a:r>
              <a:rPr lang="fr-BE" sz="9200" dirty="0" err="1">
                <a:hlinkClick r:id="rId3"/>
              </a:rPr>
              <a:t>Interfede</a:t>
            </a:r>
            <a:endParaRPr lang="fr-BE" sz="9200" dirty="0" smtClean="0"/>
          </a:p>
          <a:p>
            <a:r>
              <a:rPr lang="fr-BE" sz="9200" dirty="0" smtClean="0"/>
              <a:t>Pédagogie en promotion de la santé : </a:t>
            </a:r>
            <a:r>
              <a:rPr lang="fr-FR" sz="9200" dirty="0">
                <a:hlinkClick r:id="rId4"/>
              </a:rPr>
              <a:t>PIPSA : outils pédagogiques en promotion de la </a:t>
            </a:r>
            <a:r>
              <a:rPr lang="fr-FR" sz="9200" dirty="0" smtClean="0">
                <a:hlinkClick r:id="rId4"/>
              </a:rPr>
              <a:t>santé</a:t>
            </a:r>
            <a:endParaRPr lang="fr-FR" sz="9200" dirty="0" smtClean="0"/>
          </a:p>
          <a:p>
            <a:r>
              <a:rPr lang="fr-FR" sz="9200" dirty="0" smtClean="0"/>
              <a:t>Pour aborder la question de l’environnement : </a:t>
            </a:r>
            <a:r>
              <a:rPr lang="fr-FR" sz="9200" dirty="0">
                <a:hlinkClick r:id="rId5"/>
              </a:rPr>
              <a:t>Des outils pour aborder l'environnement en classe ou en groupe (empreintes.be</a:t>
            </a:r>
            <a:r>
              <a:rPr lang="fr-FR" sz="9200" dirty="0" smtClean="0">
                <a:hlinkClick r:id="rId5"/>
              </a:rPr>
              <a:t>)</a:t>
            </a:r>
            <a:endParaRPr lang="fr-FR" sz="9200" dirty="0" smtClean="0"/>
          </a:p>
          <a:p>
            <a:r>
              <a:rPr lang="fr-FR" sz="9200" dirty="0" smtClean="0"/>
              <a:t>Jeux éducatifs (BXL) : </a:t>
            </a:r>
            <a:r>
              <a:rPr lang="fr-BE" sz="9200" dirty="0">
                <a:hlinkClick r:id="rId6"/>
              </a:rPr>
              <a:t>- BAOBAB - SPECIALISTE JEUX EDUCATIFS (baobabbelgium.be</a:t>
            </a:r>
            <a:r>
              <a:rPr lang="fr-BE" sz="9200" dirty="0" smtClean="0">
                <a:hlinkClick r:id="rId6"/>
              </a:rPr>
              <a:t>)</a:t>
            </a:r>
            <a:endParaRPr lang="fr-BE" sz="9200" dirty="0" smtClean="0"/>
          </a:p>
          <a:p>
            <a:r>
              <a:rPr lang="fr-FR" sz="9200" dirty="0" err="1"/>
              <a:t>Outilthèque</a:t>
            </a:r>
            <a:r>
              <a:rPr lang="fr-FR" sz="9200" dirty="0"/>
              <a:t> de la Province de Namur : </a:t>
            </a:r>
            <a:r>
              <a:rPr lang="fr-BE" sz="9200" dirty="0" err="1">
                <a:hlinkClick r:id="rId7"/>
              </a:rPr>
              <a:t>Kentika</a:t>
            </a:r>
            <a:r>
              <a:rPr lang="fr-BE" sz="9200" dirty="0">
                <a:hlinkClick r:id="rId7"/>
              </a:rPr>
              <a:t> (namur.be</a:t>
            </a:r>
            <a:r>
              <a:rPr lang="fr-BE" sz="9200" dirty="0" smtClean="0">
                <a:hlinkClick r:id="rId7"/>
              </a:rPr>
              <a:t>)</a:t>
            </a:r>
            <a:endParaRPr lang="fr-BE" sz="9200" dirty="0" smtClean="0"/>
          </a:p>
          <a:p>
            <a:r>
              <a:rPr lang="fr-BE" sz="9200" dirty="0" smtClean="0"/>
              <a:t>Centre de ressources pédagogiques de </a:t>
            </a:r>
            <a:r>
              <a:rPr lang="fr-BE" sz="9200" dirty="0" err="1" smtClean="0"/>
              <a:t>Calif</a:t>
            </a:r>
            <a:r>
              <a:rPr lang="fr-BE" sz="9200" dirty="0" smtClean="0"/>
              <a:t> à Liège : </a:t>
            </a:r>
            <a:r>
              <a:rPr lang="fr-FR" sz="9200" dirty="0">
                <a:hlinkClick r:id="rId8"/>
              </a:rPr>
              <a:t>Centre de Ressources Pédagogiques (calif.be</a:t>
            </a:r>
            <a:r>
              <a:rPr lang="fr-FR" sz="9200" dirty="0" smtClean="0">
                <a:hlinkClick r:id="rId8"/>
              </a:rPr>
              <a:t>)</a:t>
            </a:r>
            <a:r>
              <a:rPr lang="fr-FR" sz="9200" dirty="0" smtClean="0"/>
              <a:t> - </a:t>
            </a:r>
            <a:r>
              <a:rPr lang="fr-FR" sz="9200" dirty="0" err="1">
                <a:hlinkClick r:id="rId9"/>
              </a:rPr>
              <a:t>Belfedar</a:t>
            </a:r>
            <a:r>
              <a:rPr lang="fr-FR" sz="9200" dirty="0">
                <a:hlinkClick r:id="rId9"/>
              </a:rPr>
              <a:t>... Catalogue en ligne (calif.be</a:t>
            </a:r>
            <a:r>
              <a:rPr lang="fr-FR" sz="9200" dirty="0" smtClean="0">
                <a:hlinkClick r:id="rId9"/>
              </a:rPr>
              <a:t>)</a:t>
            </a:r>
            <a:endParaRPr lang="fr-FR" sz="9200" dirty="0" smtClean="0"/>
          </a:p>
          <a:p>
            <a:r>
              <a:rPr lang="fr-BE" sz="9200" dirty="0"/>
              <a:t>Centres Locaux de Promotion de la Santé (</a:t>
            </a:r>
            <a:r>
              <a:rPr lang="fr-BE" sz="9200" dirty="0" smtClean="0"/>
              <a:t>CLPS)</a:t>
            </a:r>
            <a:r>
              <a:rPr lang="fr-BE" sz="9200" dirty="0"/>
              <a:t> </a:t>
            </a:r>
            <a:r>
              <a:rPr lang="fr-BE" sz="9200" dirty="0" smtClean="0"/>
              <a:t>: </a:t>
            </a:r>
            <a:r>
              <a:rPr lang="fr-BE" sz="9200" u="sng" dirty="0" smtClean="0">
                <a:hlinkClick r:id="rId10"/>
              </a:rPr>
              <a:t>https</a:t>
            </a:r>
            <a:r>
              <a:rPr lang="fr-BE" sz="9200" u="sng" dirty="0">
                <a:hlinkClick r:id="rId10"/>
              </a:rPr>
              <a:t>://lesclps.org/que-faisons-nous/documentation/</a:t>
            </a:r>
            <a:endParaRPr lang="fr-BE" sz="9200" dirty="0"/>
          </a:p>
          <a:p>
            <a:r>
              <a:rPr lang="fr-BE" sz="9200" dirty="0" smtClean="0"/>
              <a:t>CPAS </a:t>
            </a:r>
            <a:r>
              <a:rPr lang="fr-BE" sz="9200" dirty="0"/>
              <a:t>DE </a:t>
            </a:r>
            <a:r>
              <a:rPr lang="fr-BE" sz="9200" dirty="0" smtClean="0"/>
              <a:t>CHARLEROI</a:t>
            </a:r>
            <a:r>
              <a:rPr lang="fr-BE" sz="9200" dirty="0"/>
              <a:t> </a:t>
            </a:r>
            <a:r>
              <a:rPr lang="fr-BE" sz="9200" dirty="0" smtClean="0"/>
              <a:t>: </a:t>
            </a:r>
            <a:r>
              <a:rPr lang="fr-BE" sz="9200" u="sng" dirty="0" smtClean="0">
                <a:hlinkClick r:id="rId11"/>
              </a:rPr>
              <a:t>https</a:t>
            </a:r>
            <a:r>
              <a:rPr lang="fr-BE" sz="9200" u="sng" dirty="0">
                <a:hlinkClick r:id="rId11"/>
              </a:rPr>
              <a:t>://</a:t>
            </a:r>
            <a:r>
              <a:rPr lang="fr-BE" sz="9200" u="sng" dirty="0" smtClean="0">
                <a:hlinkClick r:id="rId11"/>
              </a:rPr>
              <a:t>www.cpascharleroi.be/fr/sante-mentale/pour-les-professionnels/promotion-de-la-sante/outils-en-promotion-de-la-sante</a:t>
            </a:r>
            <a:endParaRPr lang="fr-BE" sz="9200" u="sng" dirty="0" smtClean="0"/>
          </a:p>
          <a:p>
            <a:pPr algn="just">
              <a:spcAft>
                <a:spcPts val="0"/>
              </a:spcAft>
            </a:pPr>
            <a:r>
              <a:rPr lang="fr-BE" sz="9200" dirty="0"/>
              <a:t>Université de la </a:t>
            </a:r>
            <a:r>
              <a:rPr lang="fr-BE" sz="9200" dirty="0" smtClean="0"/>
              <a:t>Paix</a:t>
            </a:r>
            <a:r>
              <a:rPr lang="fr-BE" sz="9200" dirty="0"/>
              <a:t> </a:t>
            </a:r>
            <a:r>
              <a:rPr lang="fr-BE" sz="9200" dirty="0" smtClean="0"/>
              <a:t>: </a:t>
            </a:r>
            <a:r>
              <a:rPr lang="fr-BE" sz="9200" u="sng" dirty="0" smtClean="0">
                <a:hlinkClick r:id="rId12"/>
              </a:rPr>
              <a:t>https</a:t>
            </a:r>
            <a:r>
              <a:rPr lang="fr-BE" sz="9200" u="sng" dirty="0">
                <a:hlinkClick r:id="rId12"/>
              </a:rPr>
              <a:t>://</a:t>
            </a:r>
            <a:r>
              <a:rPr lang="fr-BE" sz="9200" u="sng" dirty="0" smtClean="0">
                <a:hlinkClick r:id="rId12"/>
              </a:rPr>
              <a:t>www.universitedepaix.org/fiches-outils</a:t>
            </a:r>
            <a:endParaRPr lang="fr-BE" sz="9200" u="sng" dirty="0" smtClean="0"/>
          </a:p>
          <a:p>
            <a:pPr algn="just">
              <a:spcAft>
                <a:spcPts val="0"/>
              </a:spcAft>
            </a:pPr>
            <a:r>
              <a:rPr lang="fr-BE" sz="9200" dirty="0">
                <a:hlinkClick r:id="rId13"/>
              </a:rPr>
              <a:t>L’association Ludo | </a:t>
            </a:r>
            <a:r>
              <a:rPr lang="fr-BE" sz="9200" dirty="0" err="1" smtClean="0">
                <a:hlinkClick r:id="rId13"/>
              </a:rPr>
              <a:t>Ludobel</a:t>
            </a:r>
            <a:endParaRPr lang="fr-BE" sz="9200" dirty="0" smtClean="0"/>
          </a:p>
          <a:p>
            <a:pPr lvl="0"/>
            <a:r>
              <a:rPr lang="fr-BE" sz="9200" dirty="0">
                <a:solidFill>
                  <a:prstClr val="black"/>
                </a:solidFill>
                <a:hlinkClick r:id="rId14"/>
              </a:rPr>
              <a:t>Galaxie des sites - </a:t>
            </a:r>
            <a:r>
              <a:rPr lang="fr-BE" sz="9200" dirty="0" err="1">
                <a:solidFill>
                  <a:prstClr val="black"/>
                </a:solidFill>
                <a:hlinkClick r:id="rId14"/>
              </a:rPr>
              <a:t>Ludopédagogie</a:t>
            </a:r>
            <a:r>
              <a:rPr lang="fr-BE" sz="9200" dirty="0">
                <a:solidFill>
                  <a:prstClr val="black"/>
                </a:solidFill>
                <a:hlinkClick r:id="rId14"/>
              </a:rPr>
              <a:t> (</a:t>
            </a:r>
            <a:r>
              <a:rPr lang="fr-BE" sz="9200" dirty="0" err="1">
                <a:solidFill>
                  <a:prstClr val="black"/>
                </a:solidFill>
                <a:hlinkClick r:id="rId14"/>
              </a:rPr>
              <a:t>xn</a:t>
            </a:r>
            <a:r>
              <a:rPr lang="fr-BE" sz="9200" dirty="0">
                <a:solidFill>
                  <a:prstClr val="black"/>
                </a:solidFill>
                <a:hlinkClick r:id="rId14"/>
              </a:rPr>
              <a:t>--ludopdagogie-feb.be)</a:t>
            </a:r>
            <a:endParaRPr lang="fr-FR" sz="9200" dirty="0">
              <a:solidFill>
                <a:prstClr val="black"/>
              </a:solidFill>
            </a:endParaRPr>
          </a:p>
          <a:p>
            <a:pPr algn="just">
              <a:spcAft>
                <a:spcPts val="0"/>
              </a:spcAft>
            </a:pPr>
            <a:endParaRPr lang="fr-BE" sz="6000" dirty="0"/>
          </a:p>
          <a:p>
            <a:endParaRPr lang="fr-BE" dirty="0"/>
          </a:p>
          <a:p>
            <a:endParaRPr lang="fr-BE" dirty="0"/>
          </a:p>
          <a:p>
            <a:pPr marL="0" indent="0">
              <a:buNone/>
            </a:pPr>
            <a:endParaRPr lang="fr-FR" dirty="0" smtClean="0"/>
          </a:p>
          <a:p>
            <a:endParaRPr lang="fr-BE" dirty="0"/>
          </a:p>
          <a:p>
            <a:pPr marL="0" indent="0">
              <a:buNone/>
            </a:pPr>
            <a:endParaRPr lang="fr-BE" dirty="0"/>
          </a:p>
        </p:txBody>
      </p:sp>
    </p:spTree>
    <p:extLst>
      <p:ext uri="{BB962C8B-B14F-4D97-AF65-F5344CB8AC3E}">
        <p14:creationId xmlns:p14="http://schemas.microsoft.com/office/powerpoint/2010/main" val="19450360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1377629" y="612981"/>
            <a:ext cx="8770289" cy="830997"/>
          </a:xfrm>
          <a:prstGeom prst="rect">
            <a:avLst/>
          </a:prstGeom>
          <a:noFill/>
        </p:spPr>
        <p:txBody>
          <a:bodyPr wrap="square" rtlCol="0">
            <a:spAutoFit/>
          </a:bodyPr>
          <a:lstStyle/>
          <a:p>
            <a:pPr algn="ctr"/>
            <a:r>
              <a:rPr lang="fr-BE" sz="4800" u="sng" dirty="0" smtClean="0">
                <a:solidFill>
                  <a:schemeClr val="accent5"/>
                </a:solidFill>
              </a:rPr>
              <a:t>Quelques ressources – Se former</a:t>
            </a:r>
            <a:endParaRPr lang="fr-BE" sz="4800" u="sng" dirty="0">
              <a:solidFill>
                <a:schemeClr val="accent5"/>
              </a:solidFill>
            </a:endParaRPr>
          </a:p>
        </p:txBody>
      </p:sp>
      <p:sp>
        <p:nvSpPr>
          <p:cNvPr id="2" name="Espace réservé du contenu 1"/>
          <p:cNvSpPr>
            <a:spLocks noGrp="1"/>
          </p:cNvSpPr>
          <p:nvPr>
            <p:ph idx="1"/>
          </p:nvPr>
        </p:nvSpPr>
        <p:spPr/>
        <p:txBody>
          <a:bodyPr>
            <a:normAutofit lnSpcReduction="10000"/>
          </a:bodyPr>
          <a:lstStyle/>
          <a:p>
            <a:pPr algn="just">
              <a:spcAft>
                <a:spcPts val="0"/>
              </a:spcAft>
            </a:pPr>
            <a:r>
              <a:rPr lang="fr-BE" b="1" dirty="0" err="1">
                <a:latin typeface="Calibri" panose="020F0502020204030204" pitchFamily="34" charset="0"/>
                <a:ea typeface="Calibri" panose="020F0502020204030204" pitchFamily="34" charset="0"/>
                <a:cs typeface="Times New Roman" panose="02020603050405020304" pitchFamily="18" charset="0"/>
              </a:rPr>
              <a:t>Formaform</a:t>
            </a:r>
            <a:endParaRPr lang="fr-BE" dirty="0">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0"/>
              </a:spcAft>
              <a:buNone/>
            </a:pPr>
            <a:r>
              <a:rPr lang="fr-BE" dirty="0">
                <a:latin typeface="Calibri" panose="020F0502020204030204" pitchFamily="34" charset="0"/>
                <a:ea typeface="Calibri" panose="020F0502020204030204" pitchFamily="34" charset="0"/>
                <a:cs typeface="Times New Roman" panose="02020603050405020304" pitchFamily="18" charset="0"/>
              </a:rPr>
              <a:t>Attention, session de formation pas programmée, possibilité de </a:t>
            </a:r>
            <a:r>
              <a:rPr lang="fr-BE" dirty="0" smtClean="0">
                <a:latin typeface="Calibri" panose="020F0502020204030204" pitchFamily="34" charset="0"/>
                <a:ea typeface="Calibri" panose="020F0502020204030204" pitchFamily="34" charset="0"/>
                <a:cs typeface="Times New Roman" panose="02020603050405020304" pitchFamily="18" charset="0"/>
              </a:rPr>
              <a:t>demander </a:t>
            </a:r>
            <a:r>
              <a:rPr lang="fr-BE" dirty="0">
                <a:latin typeface="Calibri" panose="020F0502020204030204" pitchFamily="34" charset="0"/>
                <a:ea typeface="Calibri" panose="020F0502020204030204" pitchFamily="34" charset="0"/>
                <a:cs typeface="Times New Roman" panose="02020603050405020304" pitchFamily="18" charset="0"/>
              </a:rPr>
              <a:t>de se tenir au courant.</a:t>
            </a:r>
          </a:p>
          <a:p>
            <a:pPr lvl="1" algn="just"/>
            <a:r>
              <a:rPr lang="fr-BE" dirty="0">
                <a:latin typeface="Calibri" panose="020F0502020204030204" pitchFamily="34" charset="0"/>
                <a:ea typeface="Calibri" panose="020F0502020204030204" pitchFamily="34" charset="0"/>
                <a:cs typeface="Times New Roman" panose="02020603050405020304" pitchFamily="18" charset="0"/>
              </a:rPr>
              <a:t>Animer une formation par le jeu</a:t>
            </a:r>
          </a:p>
          <a:p>
            <a:pPr marL="457200" lvl="1" indent="0" algn="just">
              <a:buNone/>
            </a:pPr>
            <a:r>
              <a:rPr lang="fr-B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https://www.formaform.be/nos-services/formations/f257a/</a:t>
            </a:r>
            <a:endParaRPr lang="fr-BE" dirty="0">
              <a:latin typeface="Calibri" panose="020F0502020204030204" pitchFamily="34" charset="0"/>
              <a:ea typeface="Calibri" panose="020F0502020204030204" pitchFamily="34" charset="0"/>
              <a:cs typeface="Times New Roman" panose="02020603050405020304" pitchFamily="18" charset="0"/>
            </a:endParaRPr>
          </a:p>
          <a:p>
            <a:pPr marL="457200" lvl="1" indent="0" algn="just">
              <a:buNone/>
            </a:pPr>
            <a:endParaRPr lang="fr-BE" dirty="0">
              <a:latin typeface="Calibri" panose="020F0502020204030204" pitchFamily="34" charset="0"/>
              <a:ea typeface="Calibri" panose="020F0502020204030204" pitchFamily="34" charset="0"/>
              <a:cs typeface="Times New Roman" panose="02020603050405020304" pitchFamily="18" charset="0"/>
            </a:endParaRPr>
          </a:p>
          <a:p>
            <a:pPr lvl="1" algn="just"/>
            <a:r>
              <a:rPr lang="fr-BE" dirty="0">
                <a:latin typeface="Calibri" panose="020F0502020204030204" pitchFamily="34" charset="0"/>
                <a:ea typeface="Calibri" panose="020F0502020204030204" pitchFamily="34" charset="0"/>
                <a:cs typeface="Times New Roman" panose="02020603050405020304" pitchFamily="18" charset="0"/>
              </a:rPr>
              <a:t>Le kit du </a:t>
            </a:r>
            <a:r>
              <a:rPr lang="fr-BE" dirty="0" err="1">
                <a:latin typeface="Calibri" panose="020F0502020204030204" pitchFamily="34" charset="0"/>
                <a:ea typeface="Calibri" panose="020F0502020204030204" pitchFamily="34" charset="0"/>
                <a:cs typeface="Times New Roman" panose="02020603050405020304" pitchFamily="18" charset="0"/>
              </a:rPr>
              <a:t>ludoformateur</a:t>
            </a:r>
            <a:endParaRPr lang="fr-BE" dirty="0">
              <a:latin typeface="Calibri" panose="020F0502020204030204" pitchFamily="34" charset="0"/>
              <a:ea typeface="Calibri" panose="020F0502020204030204" pitchFamily="34" charset="0"/>
              <a:cs typeface="Times New Roman" panose="02020603050405020304" pitchFamily="18" charset="0"/>
            </a:endParaRPr>
          </a:p>
          <a:p>
            <a:pPr marL="457200" lvl="1" indent="0" algn="just">
              <a:buNone/>
            </a:pPr>
            <a:r>
              <a:rPr lang="fr-B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https://www.formaform.be/nos-services/formations/f2111a/</a:t>
            </a:r>
            <a:endParaRPr lang="fr-BE" dirty="0">
              <a:latin typeface="Calibri" panose="020F0502020204030204" pitchFamily="34" charset="0"/>
              <a:ea typeface="Calibri" panose="020F0502020204030204" pitchFamily="34" charset="0"/>
              <a:cs typeface="Times New Roman" panose="02020603050405020304" pitchFamily="18" charset="0"/>
            </a:endParaRPr>
          </a:p>
          <a:p>
            <a:pPr marL="457200" lvl="1" indent="0" algn="just">
              <a:buNone/>
            </a:pPr>
            <a:endParaRPr lang="fr-BE" dirty="0">
              <a:latin typeface="Calibri" panose="020F0502020204030204" pitchFamily="34" charset="0"/>
              <a:ea typeface="Calibri" panose="020F0502020204030204" pitchFamily="34" charset="0"/>
              <a:cs typeface="Times New Roman" panose="02020603050405020304" pitchFamily="18" charset="0"/>
            </a:endParaRPr>
          </a:p>
          <a:p>
            <a:pPr lvl="1" algn="just"/>
            <a:r>
              <a:rPr lang="fr-BE" dirty="0">
                <a:latin typeface="Calibri" panose="020F0502020204030204" pitchFamily="34" charset="0"/>
                <a:ea typeface="Calibri" panose="020F0502020204030204" pitchFamily="34" charset="0"/>
                <a:cs typeface="Times New Roman" panose="02020603050405020304" pitchFamily="18" charset="0"/>
              </a:rPr>
              <a:t>Créer son propre jeu pédagogique, je relève le défi</a:t>
            </a:r>
          </a:p>
          <a:p>
            <a:pPr marL="457200" lvl="1" indent="0" algn="just">
              <a:buNone/>
            </a:pPr>
            <a:r>
              <a:rPr lang="fr-B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https://www.formaform.be/nos-services/formations/f283a/</a:t>
            </a:r>
            <a:endParaRPr lang="fr-BE"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smtClean="0"/>
          </a:p>
          <a:p>
            <a:endParaRPr lang="fr-BE" dirty="0"/>
          </a:p>
          <a:p>
            <a:pPr marL="0" indent="0">
              <a:buNone/>
            </a:pPr>
            <a:endParaRPr lang="fr-BE" dirty="0"/>
          </a:p>
        </p:txBody>
      </p:sp>
    </p:spTree>
    <p:extLst>
      <p:ext uri="{BB962C8B-B14F-4D97-AF65-F5344CB8AC3E}">
        <p14:creationId xmlns:p14="http://schemas.microsoft.com/office/powerpoint/2010/main" val="15691748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lgn="ctr">
              <a:lnSpc>
                <a:spcPct val="100000"/>
              </a:lnSpc>
              <a:spcBef>
                <a:spcPts val="0"/>
              </a:spcBef>
            </a:pPr>
            <a:r>
              <a:rPr lang="fr-BE" sz="4800" u="sng" dirty="0">
                <a:solidFill>
                  <a:srgbClr val="4472C4"/>
                </a:solidFill>
                <a:latin typeface="Calibri" panose="020F0502020204030204"/>
                <a:ea typeface="+mn-ea"/>
                <a:cs typeface="+mn-cs"/>
              </a:rPr>
              <a:t>Quelques </a:t>
            </a:r>
            <a:r>
              <a:rPr lang="fr-BE" sz="4800" u="sng" dirty="0" smtClean="0">
                <a:solidFill>
                  <a:srgbClr val="4472C4"/>
                </a:solidFill>
                <a:latin typeface="Calibri" panose="020F0502020204030204"/>
                <a:ea typeface="+mn-ea"/>
                <a:cs typeface="+mn-cs"/>
              </a:rPr>
              <a:t>ressources – Apport théorique</a:t>
            </a:r>
            <a:r>
              <a:rPr lang="fr-BE" sz="4800" u="sng" dirty="0">
                <a:solidFill>
                  <a:srgbClr val="4472C4"/>
                </a:solidFill>
                <a:latin typeface="Calibri" panose="020F0502020204030204"/>
                <a:ea typeface="+mn-ea"/>
                <a:cs typeface="+mn-cs"/>
              </a:rPr>
              <a:t/>
            </a:r>
            <a:br>
              <a:rPr lang="fr-BE" sz="4800" u="sng" dirty="0">
                <a:solidFill>
                  <a:srgbClr val="4472C4"/>
                </a:solidFill>
                <a:latin typeface="Calibri" panose="020F0502020204030204"/>
                <a:ea typeface="+mn-ea"/>
                <a:cs typeface="+mn-cs"/>
              </a:rPr>
            </a:br>
            <a:endParaRPr lang="fr-BE" dirty="0"/>
          </a:p>
        </p:txBody>
      </p:sp>
      <p:sp>
        <p:nvSpPr>
          <p:cNvPr id="3" name="Espace réservé du contenu 2"/>
          <p:cNvSpPr>
            <a:spLocks noGrp="1"/>
          </p:cNvSpPr>
          <p:nvPr>
            <p:ph idx="1"/>
          </p:nvPr>
        </p:nvSpPr>
        <p:spPr/>
        <p:txBody>
          <a:bodyPr/>
          <a:lstStyle/>
          <a:p>
            <a:r>
              <a:rPr lang="fr-BE" dirty="0"/>
              <a:t>« Le pouvoir du jeu » - Arte </a:t>
            </a:r>
            <a:r>
              <a:rPr lang="fr-FR" dirty="0">
                <a:hlinkClick r:id="rId2"/>
              </a:rPr>
              <a:t>Le pouvoir du jeu Arte (youtube.com</a:t>
            </a:r>
            <a:r>
              <a:rPr lang="fr-FR" dirty="0" smtClean="0">
                <a:hlinkClick r:id="rId2"/>
              </a:rPr>
              <a:t>)</a:t>
            </a:r>
            <a:r>
              <a:rPr lang="fr-FR" dirty="0"/>
              <a:t> </a:t>
            </a:r>
          </a:p>
          <a:p>
            <a:r>
              <a:rPr lang="fr-FR" dirty="0">
                <a:hlinkClick r:id="rId3"/>
              </a:rPr>
              <a:t>https://xn--ludopdagogie-feb.be/ludopedagogie/</a:t>
            </a:r>
            <a:r>
              <a:rPr lang="fr-FR" dirty="0"/>
              <a:t> </a:t>
            </a:r>
          </a:p>
          <a:p>
            <a:r>
              <a:rPr lang="fr-FR" dirty="0"/>
              <a:t>« Les apprentissages par le ludique et les essais-erreurs » - cahier </a:t>
            </a:r>
            <a:r>
              <a:rPr lang="fr-FR" dirty="0" err="1"/>
              <a:t>FeBISP</a:t>
            </a:r>
            <a:endParaRPr lang="fr-FR" dirty="0"/>
          </a:p>
          <a:p>
            <a:r>
              <a:rPr lang="fr-FR" dirty="0">
                <a:hlinkClick r:id="rId4"/>
              </a:rPr>
              <a:t>La </a:t>
            </a:r>
            <a:r>
              <a:rPr lang="fr-FR" dirty="0" err="1">
                <a:hlinkClick r:id="rId4"/>
              </a:rPr>
              <a:t>ludopédagogie</a:t>
            </a:r>
            <a:r>
              <a:rPr lang="fr-FR" dirty="0">
                <a:hlinkClick r:id="rId4"/>
              </a:rPr>
              <a:t> au cœur des apprentissages des secteurs éducatif, social et de la santé | La Ligue de l’Enseignement et de l’Éducation permanente (ligue-enseignement.be)</a:t>
            </a:r>
            <a:r>
              <a:rPr lang="fr-FR" dirty="0"/>
              <a:t> </a:t>
            </a:r>
            <a:endParaRPr lang="fr-FR" dirty="0" smtClean="0"/>
          </a:p>
          <a:p>
            <a:pPr marL="0" indent="0">
              <a:buNone/>
            </a:pPr>
            <a:endParaRPr lang="fr-BE" dirty="0"/>
          </a:p>
        </p:txBody>
      </p:sp>
      <p:sp>
        <p:nvSpPr>
          <p:cNvPr id="4" name="Espace réservé du pied de page 3"/>
          <p:cNvSpPr>
            <a:spLocks noGrp="1"/>
          </p:cNvSpPr>
          <p:nvPr>
            <p:ph type="ftr" sz="quarter" idx="11"/>
          </p:nvPr>
        </p:nvSpPr>
        <p:spPr/>
        <p:txBody>
          <a:bodyPr/>
          <a:lstStyle/>
          <a:p>
            <a:r>
              <a:rPr lang="fr-BE" smtClean="0"/>
              <a:t>ALEAP - 10/05/2023</a:t>
            </a:r>
            <a:endParaRPr lang="fr-BE"/>
          </a:p>
        </p:txBody>
      </p:sp>
    </p:spTree>
    <p:extLst>
      <p:ext uri="{BB962C8B-B14F-4D97-AF65-F5344CB8AC3E}">
        <p14:creationId xmlns:p14="http://schemas.microsoft.com/office/powerpoint/2010/main" val="5308629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300" u="sng" dirty="0">
                <a:solidFill>
                  <a:srgbClr val="4472C4"/>
                </a:solidFill>
                <a:latin typeface="Calibri" panose="020F0502020204030204"/>
                <a:ea typeface="+mn-ea"/>
                <a:cs typeface="+mn-cs"/>
              </a:rPr>
              <a:t>Un site incontournable</a:t>
            </a:r>
          </a:p>
        </p:txBody>
      </p:sp>
      <p:sp>
        <p:nvSpPr>
          <p:cNvPr id="3" name="Espace réservé du contenu 2"/>
          <p:cNvSpPr>
            <a:spLocks noGrp="1"/>
          </p:cNvSpPr>
          <p:nvPr>
            <p:ph idx="1"/>
          </p:nvPr>
        </p:nvSpPr>
        <p:spPr/>
        <p:txBody>
          <a:bodyPr anchor="ctr">
            <a:normAutofit/>
          </a:bodyPr>
          <a:lstStyle/>
          <a:p>
            <a:pPr marL="0" indent="0" algn="ctr">
              <a:buNone/>
            </a:pPr>
            <a:r>
              <a:rPr lang="fr-BE" sz="6600" dirty="0" smtClean="0">
                <a:solidFill>
                  <a:srgbClr val="00B050"/>
                </a:solidFill>
                <a:hlinkClick r:id="rId3"/>
              </a:rPr>
              <a:t>www.ludo-social.be</a:t>
            </a:r>
            <a:r>
              <a:rPr lang="fr-BE" sz="6600" dirty="0" smtClean="0">
                <a:solidFill>
                  <a:srgbClr val="00B050"/>
                </a:solidFill>
              </a:rPr>
              <a:t> </a:t>
            </a:r>
            <a:endParaRPr lang="fr-BE" sz="6600" dirty="0">
              <a:solidFill>
                <a:srgbClr val="00B050"/>
              </a:solidFill>
            </a:endParaRPr>
          </a:p>
        </p:txBody>
      </p:sp>
    </p:spTree>
    <p:extLst>
      <p:ext uri="{BB962C8B-B14F-4D97-AF65-F5344CB8AC3E}">
        <p14:creationId xmlns:p14="http://schemas.microsoft.com/office/powerpoint/2010/main" val="3090728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2764" y="84906"/>
            <a:ext cx="8118987" cy="1325563"/>
          </a:xfrm>
        </p:spPr>
        <p:txBody>
          <a:bodyPr>
            <a:noAutofit/>
          </a:bodyPr>
          <a:lstStyle/>
          <a:p>
            <a:pPr algn="ctr"/>
            <a:r>
              <a:rPr lang="fr-BE" sz="4800" u="sng" dirty="0" smtClean="0">
                <a:solidFill>
                  <a:schemeClr val="accent5"/>
                </a:solidFill>
                <a:latin typeface="+mn-lt"/>
                <a:ea typeface="+mn-ea"/>
                <a:cs typeface="+mn-cs"/>
              </a:rPr>
              <a:t>KISS</a:t>
            </a:r>
            <a:endParaRPr lang="fr-BE" sz="4800" u="sng" dirty="0">
              <a:solidFill>
                <a:schemeClr val="accent5"/>
              </a:solidFill>
              <a:latin typeface="+mn-lt"/>
              <a:ea typeface="+mn-ea"/>
              <a:cs typeface="+mn-cs"/>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766091569"/>
              </p:ext>
            </p:extLst>
          </p:nvPr>
        </p:nvGraphicFramePr>
        <p:xfrm>
          <a:off x="765175" y="1471613"/>
          <a:ext cx="10515600" cy="23825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770757073"/>
                    </a:ext>
                  </a:extLst>
                </a:gridCol>
                <a:gridCol w="5257800">
                  <a:extLst>
                    <a:ext uri="{9D8B030D-6E8A-4147-A177-3AD203B41FA5}">
                      <a16:colId xmlns:a16="http://schemas.microsoft.com/office/drawing/2014/main" val="2195200720"/>
                    </a:ext>
                  </a:extLst>
                </a:gridCol>
              </a:tblGrid>
              <a:tr h="370840">
                <a:tc>
                  <a:txBody>
                    <a:bodyPr/>
                    <a:lstStyle/>
                    <a:p>
                      <a:pPr algn="ctr"/>
                      <a:r>
                        <a:rPr lang="fr-BE" dirty="0" smtClean="0"/>
                        <a:t>KEEP</a:t>
                      </a:r>
                      <a:endParaRPr lang="fr-BE" dirty="0"/>
                    </a:p>
                  </a:txBody>
                  <a:tcPr/>
                </a:tc>
                <a:tc>
                  <a:txBody>
                    <a:bodyPr/>
                    <a:lstStyle/>
                    <a:p>
                      <a:pPr algn="ctr"/>
                      <a:r>
                        <a:rPr lang="fr-BE" dirty="0" smtClean="0"/>
                        <a:t>IMPROVE</a:t>
                      </a:r>
                      <a:endParaRPr lang="fr-BE" dirty="0"/>
                    </a:p>
                  </a:txBody>
                  <a:tcPr/>
                </a:tc>
                <a:extLst>
                  <a:ext uri="{0D108BD9-81ED-4DB2-BD59-A6C34878D82A}">
                    <a16:rowId xmlns:a16="http://schemas.microsoft.com/office/drawing/2014/main" val="4237006030"/>
                  </a:ext>
                </a:extLst>
              </a:tr>
              <a:tr h="370840">
                <a:tc>
                  <a:txBody>
                    <a:bodyPr/>
                    <a:lstStyle/>
                    <a:p>
                      <a:endParaRPr lang="fr-BE" dirty="0"/>
                    </a:p>
                    <a:p>
                      <a:endParaRPr lang="fr-BE" dirty="0"/>
                    </a:p>
                    <a:p>
                      <a:endParaRPr lang="fr-BE" dirty="0"/>
                    </a:p>
                    <a:p>
                      <a:endParaRPr lang="fr-BE" dirty="0"/>
                    </a:p>
                    <a:p>
                      <a:endParaRPr lang="fr-BE" dirty="0"/>
                    </a:p>
                    <a:p>
                      <a:endParaRPr lang="fr-BE" dirty="0"/>
                    </a:p>
                    <a:p>
                      <a:endParaRPr lang="fr-BE" dirty="0"/>
                    </a:p>
                  </a:txBody>
                  <a:tcPr/>
                </a:tc>
                <a:tc>
                  <a:txBody>
                    <a:bodyPr/>
                    <a:lstStyle/>
                    <a:p>
                      <a:endParaRPr lang="fr-BE" dirty="0"/>
                    </a:p>
                  </a:txBody>
                  <a:tcPr/>
                </a:tc>
                <a:extLst>
                  <a:ext uri="{0D108BD9-81ED-4DB2-BD59-A6C34878D82A}">
                    <a16:rowId xmlns:a16="http://schemas.microsoft.com/office/drawing/2014/main" val="1636300020"/>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995690359"/>
              </p:ext>
            </p:extLst>
          </p:nvPr>
        </p:nvGraphicFramePr>
        <p:xfrm>
          <a:off x="765175" y="3915277"/>
          <a:ext cx="10515600" cy="23825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30921215"/>
                    </a:ext>
                  </a:extLst>
                </a:gridCol>
                <a:gridCol w="5257800">
                  <a:extLst>
                    <a:ext uri="{9D8B030D-6E8A-4147-A177-3AD203B41FA5}">
                      <a16:colId xmlns:a16="http://schemas.microsoft.com/office/drawing/2014/main" val="3280534979"/>
                    </a:ext>
                  </a:extLst>
                </a:gridCol>
              </a:tblGrid>
              <a:tr h="370840">
                <a:tc>
                  <a:txBody>
                    <a:bodyPr/>
                    <a:lstStyle/>
                    <a:p>
                      <a:pPr algn="ctr"/>
                      <a:r>
                        <a:rPr lang="fr-BE" dirty="0" smtClean="0"/>
                        <a:t>START</a:t>
                      </a:r>
                      <a:endParaRPr lang="fr-BE" dirty="0"/>
                    </a:p>
                  </a:txBody>
                  <a:tcPr/>
                </a:tc>
                <a:tc>
                  <a:txBody>
                    <a:bodyPr/>
                    <a:lstStyle/>
                    <a:p>
                      <a:pPr algn="ctr"/>
                      <a:r>
                        <a:rPr lang="fr-BE" dirty="0" smtClean="0"/>
                        <a:t>STOP</a:t>
                      </a:r>
                      <a:endParaRPr lang="fr-BE" dirty="0"/>
                    </a:p>
                  </a:txBody>
                  <a:tcPr/>
                </a:tc>
                <a:extLst>
                  <a:ext uri="{0D108BD9-81ED-4DB2-BD59-A6C34878D82A}">
                    <a16:rowId xmlns:a16="http://schemas.microsoft.com/office/drawing/2014/main" val="1523308565"/>
                  </a:ext>
                </a:extLst>
              </a:tr>
              <a:tr h="370840">
                <a:tc>
                  <a:txBody>
                    <a:bodyPr/>
                    <a:lstStyle/>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a:p>
                  </a:txBody>
                  <a:tcPr/>
                </a:tc>
                <a:tc>
                  <a:txBody>
                    <a:bodyPr/>
                    <a:lstStyle/>
                    <a:p>
                      <a:endParaRPr lang="fr-BE" dirty="0"/>
                    </a:p>
                  </a:txBody>
                  <a:tcPr/>
                </a:tc>
                <a:extLst>
                  <a:ext uri="{0D108BD9-81ED-4DB2-BD59-A6C34878D82A}">
                    <a16:rowId xmlns:a16="http://schemas.microsoft.com/office/drawing/2014/main" val="2298073545"/>
                  </a:ext>
                </a:extLst>
              </a:tr>
            </a:tbl>
          </a:graphicData>
        </a:graphic>
      </p:graphicFrame>
    </p:spTree>
    <p:extLst>
      <p:ext uri="{BB962C8B-B14F-4D97-AF65-F5344CB8AC3E}">
        <p14:creationId xmlns:p14="http://schemas.microsoft.com/office/powerpoint/2010/main" val="30814208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6461" y="210267"/>
            <a:ext cx="9243552" cy="1325563"/>
          </a:xfrm>
        </p:spPr>
        <p:txBody>
          <a:bodyPr>
            <a:noAutofit/>
          </a:bodyPr>
          <a:lstStyle/>
          <a:p>
            <a:pPr algn="ctr"/>
            <a:r>
              <a:rPr lang="fr-BE" sz="4800" u="sng" dirty="0" smtClean="0">
                <a:solidFill>
                  <a:schemeClr val="accent5"/>
                </a:solidFill>
                <a:latin typeface="+mn-lt"/>
                <a:ea typeface="+mn-ea"/>
                <a:cs typeface="+mn-cs"/>
              </a:rPr>
              <a:t>Prochains rendez-vous</a:t>
            </a:r>
            <a:endParaRPr lang="fr-BE" sz="4800" u="sng" dirty="0">
              <a:solidFill>
                <a:schemeClr val="accent5"/>
              </a:solidFill>
              <a:latin typeface="+mn-lt"/>
              <a:ea typeface="+mn-ea"/>
              <a:cs typeface="+mn-cs"/>
            </a:endParaRPr>
          </a:p>
        </p:txBody>
      </p:sp>
    </p:spTree>
    <p:extLst>
      <p:ext uri="{BB962C8B-B14F-4D97-AF65-F5344CB8AC3E}">
        <p14:creationId xmlns:p14="http://schemas.microsoft.com/office/powerpoint/2010/main" val="6371735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onhomme Blan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661" y="243391"/>
            <a:ext cx="5099539" cy="611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208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80705" y="398608"/>
            <a:ext cx="8770289" cy="830997"/>
          </a:xfrm>
          <a:prstGeom prst="rect">
            <a:avLst/>
          </a:prstGeom>
          <a:noFill/>
        </p:spPr>
        <p:txBody>
          <a:bodyPr wrap="square" rtlCol="0">
            <a:spAutoFit/>
          </a:bodyPr>
          <a:lstStyle/>
          <a:p>
            <a:pPr algn="ctr"/>
            <a:r>
              <a:rPr lang="fr-BE" sz="4800" u="sng" dirty="0" smtClean="0">
                <a:solidFill>
                  <a:schemeClr val="accent5"/>
                </a:solidFill>
              </a:rPr>
              <a:t>Objectifs de la journée</a:t>
            </a:r>
            <a:endParaRPr lang="fr-BE" sz="4800" u="sng" dirty="0">
              <a:solidFill>
                <a:schemeClr val="accent5"/>
              </a:solidFill>
            </a:endParaRPr>
          </a:p>
        </p:txBody>
      </p:sp>
      <p:sp>
        <p:nvSpPr>
          <p:cNvPr id="2" name="ZoneTexte 1"/>
          <p:cNvSpPr txBox="1"/>
          <p:nvPr/>
        </p:nvSpPr>
        <p:spPr>
          <a:xfrm>
            <a:off x="711200" y="1016000"/>
            <a:ext cx="10909300" cy="646331"/>
          </a:xfrm>
          <a:prstGeom prst="rect">
            <a:avLst/>
          </a:prstGeom>
          <a:noFill/>
        </p:spPr>
        <p:txBody>
          <a:bodyPr wrap="square" rtlCol="0">
            <a:spAutoFit/>
          </a:bodyPr>
          <a:lstStyle/>
          <a:p>
            <a:endParaRPr lang="fr-BE" dirty="0"/>
          </a:p>
          <a:p>
            <a:endParaRPr lang="fr-BE" dirty="0"/>
          </a:p>
        </p:txBody>
      </p:sp>
      <p:sp>
        <p:nvSpPr>
          <p:cNvPr id="4" name="ZoneTexte 3"/>
          <p:cNvSpPr txBox="1"/>
          <p:nvPr/>
        </p:nvSpPr>
        <p:spPr>
          <a:xfrm>
            <a:off x="991518" y="1846997"/>
            <a:ext cx="10628982" cy="2677656"/>
          </a:xfrm>
          <a:prstGeom prst="rect">
            <a:avLst/>
          </a:prstGeom>
          <a:noFill/>
        </p:spPr>
        <p:txBody>
          <a:bodyPr wrap="square" rtlCol="0">
            <a:spAutoFit/>
          </a:bodyPr>
          <a:lstStyle/>
          <a:p>
            <a:pPr marL="285750" indent="-285750">
              <a:buFont typeface="Courier New" panose="02070309020205020404" pitchFamily="49" charset="0"/>
              <a:buChar char="o"/>
            </a:pPr>
            <a:r>
              <a:rPr lang="fr-FR" sz="2800" dirty="0" smtClean="0"/>
              <a:t>Tester </a:t>
            </a:r>
            <a:r>
              <a:rPr lang="fr-FR" sz="2800" dirty="0"/>
              <a:t>des outils de </a:t>
            </a:r>
            <a:r>
              <a:rPr lang="fr-FR" sz="2800" dirty="0" err="1"/>
              <a:t>ludopédagogie</a:t>
            </a:r>
            <a:r>
              <a:rPr lang="fr-FR" sz="2800" dirty="0"/>
              <a:t> </a:t>
            </a:r>
            <a:r>
              <a:rPr lang="fr-FR" sz="2800" dirty="0" smtClean="0"/>
              <a:t>(jeux, brise-glace)</a:t>
            </a:r>
          </a:p>
          <a:p>
            <a:endParaRPr lang="fr-FR" sz="2800" dirty="0"/>
          </a:p>
          <a:p>
            <a:pPr marL="285750" indent="-285750">
              <a:buFont typeface="Courier New" panose="02070309020205020404" pitchFamily="49" charset="0"/>
              <a:buChar char="o"/>
            </a:pPr>
            <a:r>
              <a:rPr lang="fr-FR" sz="2800" dirty="0" err="1"/>
              <a:t>C</a:t>
            </a:r>
            <a:r>
              <a:rPr lang="fr-FR" sz="2800" dirty="0" err="1" smtClean="0"/>
              <a:t>oconstruire</a:t>
            </a:r>
            <a:r>
              <a:rPr lang="fr-FR" sz="2800" dirty="0" smtClean="0"/>
              <a:t> </a:t>
            </a:r>
            <a:r>
              <a:rPr lang="fr-FR" sz="2800" dirty="0"/>
              <a:t>un cadre d’analyse pour la mobilisation de ces </a:t>
            </a:r>
            <a:r>
              <a:rPr lang="fr-FR" sz="2800" dirty="0" smtClean="0"/>
              <a:t>outils </a:t>
            </a:r>
            <a:r>
              <a:rPr lang="fr-FR" sz="2800" dirty="0"/>
              <a:t>dans une séquence </a:t>
            </a:r>
            <a:r>
              <a:rPr lang="fr-FR" sz="2800" dirty="0" smtClean="0"/>
              <a:t>pédagogique</a:t>
            </a:r>
          </a:p>
          <a:p>
            <a:endParaRPr lang="fr-FR" sz="2800" dirty="0" smtClean="0"/>
          </a:p>
          <a:p>
            <a:pPr marL="285750" indent="-285750">
              <a:buFont typeface="Courier New" panose="02070309020205020404" pitchFamily="49" charset="0"/>
              <a:buChar char="o"/>
            </a:pPr>
            <a:r>
              <a:rPr lang="fr-FR" sz="2800" dirty="0" err="1"/>
              <a:t>Coconstruire</a:t>
            </a:r>
            <a:r>
              <a:rPr lang="fr-FR" sz="2800" dirty="0"/>
              <a:t> une liste de ressources à </a:t>
            </a:r>
            <a:r>
              <a:rPr lang="fr-FR" sz="2800" dirty="0" smtClean="0"/>
              <a:t>explorer</a:t>
            </a:r>
            <a:endParaRPr lang="fr-FR" sz="2800" dirty="0"/>
          </a:p>
        </p:txBody>
      </p:sp>
    </p:spTree>
    <p:extLst>
      <p:ext uri="{BB962C8B-B14F-4D97-AF65-F5344CB8AC3E}">
        <p14:creationId xmlns:p14="http://schemas.microsoft.com/office/powerpoint/2010/main" val="1091174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306509" y="-29639"/>
            <a:ext cx="8770289" cy="830997"/>
          </a:xfrm>
          <a:prstGeom prst="rect">
            <a:avLst/>
          </a:prstGeom>
          <a:noFill/>
        </p:spPr>
        <p:txBody>
          <a:bodyPr wrap="square" rtlCol="0">
            <a:spAutoFit/>
          </a:bodyPr>
          <a:lstStyle/>
          <a:p>
            <a:pPr algn="ctr"/>
            <a:r>
              <a:rPr lang="fr-BE" sz="4800" u="sng" dirty="0" smtClean="0">
                <a:solidFill>
                  <a:schemeClr val="accent5"/>
                </a:solidFill>
              </a:rPr>
              <a:t>Horaire</a:t>
            </a:r>
            <a:endParaRPr lang="fr-BE" sz="4800" u="sng" dirty="0">
              <a:solidFill>
                <a:schemeClr val="accent5"/>
              </a:solidFill>
            </a:endParaRPr>
          </a:p>
        </p:txBody>
      </p:sp>
      <p:graphicFrame>
        <p:nvGraphicFramePr>
          <p:cNvPr id="9" name="Tableau 8"/>
          <p:cNvGraphicFramePr>
            <a:graphicFrameLocks noGrp="1"/>
          </p:cNvGraphicFramePr>
          <p:nvPr>
            <p:extLst>
              <p:ext uri="{D42A27DB-BD31-4B8C-83A1-F6EECF244321}">
                <p14:modId xmlns:p14="http://schemas.microsoft.com/office/powerpoint/2010/main" val="24884322"/>
              </p:ext>
            </p:extLst>
          </p:nvPr>
        </p:nvGraphicFramePr>
        <p:xfrm>
          <a:off x="1620257" y="1357618"/>
          <a:ext cx="8142792" cy="4628496"/>
        </p:xfrm>
        <a:graphic>
          <a:graphicData uri="http://schemas.openxmlformats.org/drawingml/2006/table">
            <a:tbl>
              <a:tblPr bandRow="1">
                <a:tableStyleId>{93296810-A885-4BE3-A3E7-6D5BEEA58F35}</a:tableStyleId>
              </a:tblPr>
              <a:tblGrid>
                <a:gridCol w="1717574">
                  <a:extLst>
                    <a:ext uri="{9D8B030D-6E8A-4147-A177-3AD203B41FA5}">
                      <a16:colId xmlns:a16="http://schemas.microsoft.com/office/drawing/2014/main" val="2959540773"/>
                    </a:ext>
                  </a:extLst>
                </a:gridCol>
                <a:gridCol w="6425218">
                  <a:extLst>
                    <a:ext uri="{9D8B030D-6E8A-4147-A177-3AD203B41FA5}">
                      <a16:colId xmlns:a16="http://schemas.microsoft.com/office/drawing/2014/main" val="3755609632"/>
                    </a:ext>
                  </a:extLst>
                </a:gridCol>
              </a:tblGrid>
              <a:tr h="418542">
                <a:tc>
                  <a:txBody>
                    <a:bodyPr/>
                    <a:lstStyle/>
                    <a:p>
                      <a:pPr algn="ctr"/>
                      <a:r>
                        <a:rPr lang="fr-BE" sz="1800" dirty="0" smtClean="0"/>
                        <a:t>8h45</a:t>
                      </a:r>
                      <a:endParaRPr lang="fr-BE"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fr-BE" sz="1800" dirty="0" smtClean="0"/>
                        <a:t>ACCUEIL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48677062"/>
                  </a:ext>
                </a:extLst>
              </a:tr>
              <a:tr h="418542">
                <a:tc>
                  <a:txBody>
                    <a:bodyPr/>
                    <a:lstStyle/>
                    <a:p>
                      <a:pPr algn="ctr"/>
                      <a:r>
                        <a:rPr lang="fr-BE" sz="1800" dirty="0" smtClean="0"/>
                        <a:t>9h00</a:t>
                      </a:r>
                      <a:endParaRPr lang="fr-BE"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fr-BE" sz="1800" dirty="0" smtClean="0"/>
                        <a:t>Introduction, objectifs</a:t>
                      </a:r>
                      <a:r>
                        <a:rPr lang="fr-BE" sz="1800" baseline="0" dirty="0" smtClean="0"/>
                        <a:t> et brise-glace</a:t>
                      </a:r>
                      <a:endParaRPr lang="fr-BE" sz="18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6202867"/>
                  </a:ext>
                </a:extLst>
              </a:tr>
              <a:tr h="418542">
                <a:tc>
                  <a:txBody>
                    <a:bodyPr/>
                    <a:lstStyle/>
                    <a:p>
                      <a:pPr algn="ctr"/>
                      <a:r>
                        <a:rPr lang="fr-BE" sz="1800" dirty="0" smtClean="0"/>
                        <a:t>9h20</a:t>
                      </a:r>
                      <a:endParaRPr lang="fr-BE"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err="1" smtClean="0"/>
                        <a:t>Coconstruction</a:t>
                      </a:r>
                      <a:r>
                        <a:rPr lang="fr-FR" sz="1800" dirty="0" smtClean="0"/>
                        <a:t> d’un cadre d’analyse </a:t>
                      </a:r>
                      <a:r>
                        <a:rPr lang="fr-BE" sz="1800" baseline="0" dirty="0" smtClean="0"/>
                        <a:t>d’utilisation du </a:t>
                      </a:r>
                      <a:r>
                        <a:rPr lang="fr-FR" sz="1800" dirty="0" smtClean="0"/>
                        <a:t>« brise-glace »</a:t>
                      </a:r>
                      <a:r>
                        <a:rPr lang="fr-FR" sz="1800" baseline="0" dirty="0" smtClean="0"/>
                        <a:t> </a:t>
                      </a:r>
                      <a:r>
                        <a:rPr lang="fr-BE" sz="1800" baseline="0" dirty="0" smtClean="0"/>
                        <a:t>dans une séquence pédagogique</a:t>
                      </a:r>
                      <a:endParaRPr lang="fr-BE" sz="18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8721138"/>
                  </a:ext>
                </a:extLst>
              </a:tr>
              <a:tr h="418542">
                <a:tc>
                  <a:txBody>
                    <a:bodyPr/>
                    <a:lstStyle/>
                    <a:p>
                      <a:pPr algn="ctr"/>
                      <a:r>
                        <a:rPr lang="fr-BE" sz="1800" dirty="0" smtClean="0"/>
                        <a:t>9h55</a:t>
                      </a:r>
                      <a:endParaRPr lang="fr-BE"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fr-FR" sz="1800" dirty="0" smtClean="0"/>
                        <a:t>La </a:t>
                      </a:r>
                      <a:r>
                        <a:rPr lang="fr-FR" sz="1800" dirty="0" err="1" smtClean="0"/>
                        <a:t>ludopédagogie</a:t>
                      </a:r>
                      <a:r>
                        <a:rPr lang="fr-FR" sz="1800" dirty="0" smtClean="0"/>
                        <a:t> et les bénéfices du jeu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8916548"/>
                  </a:ext>
                </a:extLst>
              </a:tr>
              <a:tr h="418542">
                <a:tc>
                  <a:txBody>
                    <a:bodyPr/>
                    <a:lstStyle/>
                    <a:p>
                      <a:pPr algn="ctr"/>
                      <a:r>
                        <a:rPr lang="fr-BE" sz="1800" dirty="0" smtClean="0"/>
                        <a:t>10h05</a:t>
                      </a:r>
                      <a:endParaRPr lang="fr-BE"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Outil présenté par </a:t>
                      </a:r>
                      <a:r>
                        <a:rPr lang="fr-BE" sz="1800" dirty="0" err="1" smtClean="0"/>
                        <a:t>Cadreci</a:t>
                      </a:r>
                      <a:endParaRPr lang="fr-BE" sz="18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6188814"/>
                  </a:ext>
                </a:extLst>
              </a:tr>
              <a:tr h="418542">
                <a:tc>
                  <a:txBody>
                    <a:bodyPr/>
                    <a:lstStyle/>
                    <a:p>
                      <a:pPr algn="ctr"/>
                      <a:r>
                        <a:rPr lang="fr-BE" sz="1800" dirty="0" smtClean="0"/>
                        <a:t>10h35</a:t>
                      </a:r>
                      <a:endParaRPr lang="fr-BE"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fr-BE" sz="1800" dirty="0" smtClean="0"/>
                        <a:t>PAUSE</a:t>
                      </a:r>
                      <a:endParaRPr lang="fr-BE"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44372317"/>
                  </a:ext>
                </a:extLst>
              </a:tr>
              <a:tr h="418542">
                <a:tc>
                  <a:txBody>
                    <a:bodyPr/>
                    <a:lstStyle/>
                    <a:p>
                      <a:pPr algn="ctr"/>
                      <a:r>
                        <a:rPr lang="fr-BE" sz="1800" dirty="0" smtClean="0"/>
                        <a:t>10h45</a:t>
                      </a:r>
                      <a:endParaRPr lang="fr-BE"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fr-FR" sz="1800" dirty="0" smtClean="0"/>
                        <a:t>Le </a:t>
                      </a:r>
                      <a:r>
                        <a:rPr lang="fr-FR" sz="1800" dirty="0" err="1" smtClean="0"/>
                        <a:t>ludovortex</a:t>
                      </a:r>
                      <a:endParaRPr lang="fr-FR" sz="18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4436672"/>
                  </a:ext>
                </a:extLst>
              </a:tr>
              <a:tr h="418542">
                <a:tc>
                  <a:txBody>
                    <a:bodyPr/>
                    <a:lstStyle/>
                    <a:p>
                      <a:pPr algn="ctr"/>
                      <a:r>
                        <a:rPr lang="fr-BE" sz="1800" dirty="0" smtClean="0"/>
                        <a:t>12h15</a:t>
                      </a:r>
                      <a:endParaRPr lang="fr-BE"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fr-FR" sz="1800" dirty="0" err="1" smtClean="0"/>
                        <a:t>Coconstruction</a:t>
                      </a:r>
                      <a:r>
                        <a:rPr lang="fr-FR" sz="1800" dirty="0" smtClean="0"/>
                        <a:t> </a:t>
                      </a:r>
                      <a:r>
                        <a:rPr lang="fr-BE" sz="1800" baseline="0" dirty="0" smtClean="0"/>
                        <a:t>un cadre d’analyse d’utilisation du « jeu » dans une séquence pédagogique</a:t>
                      </a:r>
                      <a:endParaRPr lang="fr-BE"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565759"/>
                  </a:ext>
                </a:extLst>
              </a:tr>
              <a:tr h="418542">
                <a:tc>
                  <a:txBody>
                    <a:bodyPr/>
                    <a:lstStyle/>
                    <a:p>
                      <a:pPr algn="ctr"/>
                      <a:r>
                        <a:rPr lang="fr-BE" sz="1800" dirty="0" smtClean="0"/>
                        <a:t>12h50</a:t>
                      </a:r>
                      <a:endParaRPr lang="fr-BE"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fr-BE" sz="1800" dirty="0" smtClean="0"/>
                        <a:t>Ressources, évaluation, prochaines dates</a:t>
                      </a:r>
                      <a:endParaRPr lang="fr-BE"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4395012"/>
                  </a:ext>
                </a:extLst>
              </a:tr>
              <a:tr h="418542">
                <a:tc>
                  <a:txBody>
                    <a:bodyPr/>
                    <a:lstStyle/>
                    <a:p>
                      <a:pPr algn="ctr"/>
                      <a:r>
                        <a:rPr lang="fr-BE" sz="1800" dirty="0" smtClean="0"/>
                        <a:t>13h00</a:t>
                      </a:r>
                      <a:endParaRPr lang="fr-BE"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fr-BE" sz="1800" dirty="0" smtClean="0"/>
                        <a:t>Fin du</a:t>
                      </a:r>
                      <a:r>
                        <a:rPr lang="fr-BE" sz="1800" baseline="0" dirty="0" smtClean="0"/>
                        <a:t> GT</a:t>
                      </a:r>
                      <a:endParaRPr lang="fr-BE"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92648461"/>
                  </a:ext>
                </a:extLst>
              </a:tr>
            </a:tbl>
          </a:graphicData>
        </a:graphic>
      </p:graphicFrame>
    </p:spTree>
    <p:extLst>
      <p:ext uri="{BB962C8B-B14F-4D97-AF65-F5344CB8AC3E}">
        <p14:creationId xmlns:p14="http://schemas.microsoft.com/office/powerpoint/2010/main" val="4007781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591431" y="554335"/>
            <a:ext cx="8770289" cy="1569660"/>
          </a:xfrm>
          <a:prstGeom prst="rect">
            <a:avLst/>
          </a:prstGeom>
          <a:noFill/>
        </p:spPr>
        <p:txBody>
          <a:bodyPr wrap="square" rtlCol="0">
            <a:spAutoFit/>
          </a:bodyPr>
          <a:lstStyle/>
          <a:p>
            <a:pPr algn="ctr"/>
            <a:r>
              <a:rPr lang="fr-BE" sz="4800" u="sng" dirty="0" smtClean="0">
                <a:solidFill>
                  <a:schemeClr val="accent5"/>
                </a:solidFill>
              </a:rPr>
              <a:t>Vos besoins pour que la matinée se passe bien</a:t>
            </a:r>
            <a:endParaRPr lang="fr-BE" sz="4800" u="sng" dirty="0">
              <a:solidFill>
                <a:schemeClr val="accent5"/>
              </a:solidFill>
            </a:endParaRPr>
          </a:p>
        </p:txBody>
      </p:sp>
      <p:sp>
        <p:nvSpPr>
          <p:cNvPr id="2" name="ZoneTexte 1"/>
          <p:cNvSpPr txBox="1"/>
          <p:nvPr/>
        </p:nvSpPr>
        <p:spPr>
          <a:xfrm>
            <a:off x="711200" y="1016000"/>
            <a:ext cx="10909300" cy="646331"/>
          </a:xfrm>
          <a:prstGeom prst="rect">
            <a:avLst/>
          </a:prstGeom>
          <a:noFill/>
        </p:spPr>
        <p:txBody>
          <a:bodyPr wrap="square" rtlCol="0">
            <a:spAutoFit/>
          </a:bodyPr>
          <a:lstStyle/>
          <a:p>
            <a:endParaRPr lang="fr-BE" dirty="0"/>
          </a:p>
          <a:p>
            <a:endParaRPr lang="fr-BE" dirty="0"/>
          </a:p>
        </p:txBody>
      </p:sp>
    </p:spTree>
    <p:extLst>
      <p:ext uri="{BB962C8B-B14F-4D97-AF65-F5344CB8AC3E}">
        <p14:creationId xmlns:p14="http://schemas.microsoft.com/office/powerpoint/2010/main" val="752065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80705" y="415667"/>
            <a:ext cx="8770289" cy="830997"/>
          </a:xfrm>
          <a:prstGeom prst="rect">
            <a:avLst/>
          </a:prstGeom>
          <a:noFill/>
        </p:spPr>
        <p:txBody>
          <a:bodyPr wrap="square" rtlCol="0">
            <a:spAutoFit/>
          </a:bodyPr>
          <a:lstStyle/>
          <a:p>
            <a:pPr algn="ctr"/>
            <a:r>
              <a:rPr lang="fr-BE" sz="4800" u="sng" dirty="0" smtClean="0">
                <a:solidFill>
                  <a:schemeClr val="accent5"/>
                </a:solidFill>
              </a:rPr>
              <a:t>Expérimentation d’un brise-glace</a:t>
            </a:r>
            <a:endParaRPr lang="fr-BE" sz="4800" u="sng" dirty="0">
              <a:solidFill>
                <a:schemeClr val="accent5"/>
              </a:solidFill>
            </a:endParaRPr>
          </a:p>
        </p:txBody>
      </p:sp>
      <p:sp>
        <p:nvSpPr>
          <p:cNvPr id="2" name="ZoneTexte 1"/>
          <p:cNvSpPr txBox="1"/>
          <p:nvPr/>
        </p:nvSpPr>
        <p:spPr>
          <a:xfrm>
            <a:off x="711200" y="1016000"/>
            <a:ext cx="10909300" cy="646331"/>
          </a:xfrm>
          <a:prstGeom prst="rect">
            <a:avLst/>
          </a:prstGeom>
          <a:noFill/>
        </p:spPr>
        <p:txBody>
          <a:bodyPr wrap="square" rtlCol="0">
            <a:spAutoFit/>
          </a:bodyPr>
          <a:lstStyle/>
          <a:p>
            <a:endParaRPr lang="fr-BE" dirty="0"/>
          </a:p>
          <a:p>
            <a:endParaRPr lang="fr-BE" dirty="0"/>
          </a:p>
        </p:txBody>
      </p:sp>
      <p:sp>
        <p:nvSpPr>
          <p:cNvPr id="4" name="ZoneTexte 3"/>
          <p:cNvSpPr txBox="1"/>
          <p:nvPr/>
        </p:nvSpPr>
        <p:spPr>
          <a:xfrm>
            <a:off x="711199" y="3065670"/>
            <a:ext cx="10909300" cy="1200329"/>
          </a:xfrm>
          <a:prstGeom prst="rect">
            <a:avLst/>
          </a:prstGeom>
          <a:noFill/>
        </p:spPr>
        <p:txBody>
          <a:bodyPr wrap="square" rtlCol="0">
            <a:spAutoFit/>
          </a:bodyPr>
          <a:lstStyle/>
          <a:p>
            <a:endParaRPr lang="fr-BE" dirty="0"/>
          </a:p>
          <a:p>
            <a:pPr algn="ctr"/>
            <a:r>
              <a:rPr lang="fr-BE" sz="3600" dirty="0" smtClean="0">
                <a:solidFill>
                  <a:srgbClr val="00B050"/>
                </a:solidFill>
              </a:rPr>
              <a:t>Les ballons de couleur</a:t>
            </a:r>
          </a:p>
          <a:p>
            <a:pPr algn="ctr"/>
            <a:endParaRPr lang="fr-BE" dirty="0"/>
          </a:p>
        </p:txBody>
      </p:sp>
    </p:spTree>
    <p:extLst>
      <p:ext uri="{BB962C8B-B14F-4D97-AF65-F5344CB8AC3E}">
        <p14:creationId xmlns:p14="http://schemas.microsoft.com/office/powerpoint/2010/main" val="2726408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ZoneTexte 2"/>
          <p:cNvSpPr txBox="1"/>
          <p:nvPr/>
        </p:nvSpPr>
        <p:spPr>
          <a:xfrm>
            <a:off x="716097" y="1890345"/>
            <a:ext cx="11567711" cy="769441"/>
          </a:xfrm>
          <a:prstGeom prst="rect">
            <a:avLst/>
          </a:prstGeom>
          <a:noFill/>
        </p:spPr>
        <p:txBody>
          <a:bodyPr wrap="square" rtlCol="0">
            <a:spAutoFit/>
          </a:bodyPr>
          <a:lstStyle/>
          <a:p>
            <a:pPr>
              <a:defRPr/>
            </a:pPr>
            <a:r>
              <a:rPr lang="fr-FR" sz="4400" dirty="0" err="1" smtClean="0">
                <a:solidFill>
                  <a:srgbClr val="0070C0"/>
                </a:solidFill>
              </a:rPr>
              <a:t>Coconstruire</a:t>
            </a:r>
            <a:r>
              <a:rPr lang="fr-FR" sz="4400" dirty="0" smtClean="0">
                <a:solidFill>
                  <a:srgbClr val="0070C0"/>
                </a:solidFill>
              </a:rPr>
              <a:t> un </a:t>
            </a:r>
            <a:r>
              <a:rPr lang="fr-FR" sz="4400" dirty="0">
                <a:solidFill>
                  <a:srgbClr val="0070C0"/>
                </a:solidFill>
              </a:rPr>
              <a:t>cadre d’analyse </a:t>
            </a:r>
            <a:r>
              <a:rPr lang="fr-FR" sz="4400" dirty="0" smtClean="0">
                <a:solidFill>
                  <a:srgbClr val="0070C0"/>
                </a:solidFill>
              </a:rPr>
              <a:t>«</a:t>
            </a:r>
            <a:r>
              <a:rPr lang="fr-FR" sz="4400" dirty="0">
                <a:solidFill>
                  <a:srgbClr val="0070C0"/>
                </a:solidFill>
              </a:rPr>
              <a:t> brise-glace </a:t>
            </a:r>
            <a:r>
              <a:rPr lang="fr-FR" sz="4400" dirty="0" smtClean="0">
                <a:solidFill>
                  <a:srgbClr val="0070C0"/>
                </a:solidFill>
              </a:rPr>
              <a:t>»</a:t>
            </a:r>
            <a:endParaRPr lang="fr-BE" sz="4400" dirty="0">
              <a:solidFill>
                <a:srgbClr val="0070C0"/>
              </a:solidFill>
            </a:endParaRPr>
          </a:p>
        </p:txBody>
      </p:sp>
      <p:pic>
        <p:nvPicPr>
          <p:cNvPr id="7" name="Picture 4" descr="Student group discussion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0001" y="3227519"/>
            <a:ext cx="2590048" cy="2162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870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8721</TotalTime>
  <Words>2253</Words>
  <Application>Microsoft Office PowerPoint</Application>
  <PresentationFormat>Grand écran</PresentationFormat>
  <Paragraphs>459</Paragraphs>
  <Slides>47</Slides>
  <Notes>34</Notes>
  <HiddenSlides>0</HiddenSlides>
  <MMClips>0</MMClips>
  <ScaleCrop>false</ScaleCrop>
  <HeadingPairs>
    <vt:vector size="6" baseType="variant">
      <vt:variant>
        <vt:lpstr>Polices utilisées</vt:lpstr>
      </vt:variant>
      <vt:variant>
        <vt:i4>12</vt:i4>
      </vt:variant>
      <vt:variant>
        <vt:lpstr>Thème</vt:lpstr>
      </vt:variant>
      <vt:variant>
        <vt:i4>2</vt:i4>
      </vt:variant>
      <vt:variant>
        <vt:lpstr>Titres des diapositives</vt:lpstr>
      </vt:variant>
      <vt:variant>
        <vt:i4>47</vt:i4>
      </vt:variant>
    </vt:vector>
  </HeadingPairs>
  <TitlesOfParts>
    <vt:vector size="61" baseType="lpstr">
      <vt:lpstr>Arial</vt:lpstr>
      <vt:lpstr>Calibri</vt:lpstr>
      <vt:lpstr>Calibri Light</vt:lpstr>
      <vt:lpstr>Courier New</vt:lpstr>
      <vt:lpstr>Libre Franklin Bold</vt:lpstr>
      <vt:lpstr>Libre Franklin Heavy</vt:lpstr>
      <vt:lpstr>Libre Franklin Medium</vt:lpstr>
      <vt:lpstr>Noot Bold</vt:lpstr>
      <vt:lpstr>Open Sans Bold</vt:lpstr>
      <vt:lpstr>Source Sans Pro</vt:lpstr>
      <vt:lpstr>Times New Roman</vt:lpstr>
      <vt:lpstr>Wingdings</vt:lpstr>
      <vt:lpstr>Thème Office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types de jeu</vt:lpstr>
      <vt:lpstr>Les types de jeu</vt:lpstr>
      <vt:lpstr>Les types de jeu</vt:lpstr>
      <vt:lpstr>Les types de jeu</vt:lpstr>
      <vt:lpstr>Les compétences travaillées à travers le jeu</vt:lpstr>
      <vt:lpstr>Présentation PowerPoint</vt:lpstr>
      <vt:lpstr>Présentation PowerPoint</vt:lpstr>
      <vt:lpstr>Présentation PowerPoint</vt:lpstr>
      <vt:lpstr>Présentation PowerPoint</vt:lpstr>
      <vt:lpstr>Quelques ressources – Apport théorique </vt:lpstr>
      <vt:lpstr>Un site incontournable</vt:lpstr>
      <vt:lpstr>KISS</vt:lpstr>
      <vt:lpstr>Prochains rendez-vous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Aleap</dc:creator>
  <cp:lastModifiedBy>Aleap</cp:lastModifiedBy>
  <cp:revision>349</cp:revision>
  <cp:lastPrinted>2024-02-21T11:26:49Z</cp:lastPrinted>
  <dcterms:created xsi:type="dcterms:W3CDTF">2023-03-08T10:34:29Z</dcterms:created>
  <dcterms:modified xsi:type="dcterms:W3CDTF">2024-05-21T07:53:16Z</dcterms:modified>
</cp:coreProperties>
</file>